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14471" r:id="rId2"/>
    <p:sldId id="14548" r:id="rId3"/>
    <p:sldId id="14566" r:id="rId4"/>
    <p:sldId id="2147375262" r:id="rId5"/>
    <p:sldId id="259" r:id="rId6"/>
    <p:sldId id="2147375260" r:id="rId7"/>
    <p:sldId id="14577" r:id="rId8"/>
    <p:sldId id="14578" r:id="rId9"/>
    <p:sldId id="2147375267" r:id="rId10"/>
    <p:sldId id="2147375261" r:id="rId11"/>
    <p:sldId id="2147375268" r:id="rId12"/>
    <p:sldId id="2147375269" r:id="rId13"/>
    <p:sldId id="2147375256" r:id="rId14"/>
    <p:sldId id="2147375258" r:id="rId15"/>
    <p:sldId id="256" r:id="rId16"/>
    <p:sldId id="14542" r:id="rId17"/>
    <p:sldId id="299" r:id="rId18"/>
    <p:sldId id="2147375270" r:id="rId1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74" autoAdjust="0"/>
  </p:normalViewPr>
  <p:slideViewPr>
    <p:cSldViewPr snapToGrid="0">
      <p:cViewPr varScale="1">
        <p:scale>
          <a:sx n="83" d="100"/>
          <a:sy n="83" d="100"/>
        </p:scale>
        <p:origin x="6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2CD50-4212-4B83-A6CA-CF3C47D918DE}" type="datetimeFigureOut">
              <a:rPr lang="es-PE" smtClean="0"/>
              <a:t>21/08/2025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B6AD1-B94A-4083-A451-DB874D04394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51344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</a:t>
            </a: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í</a:t>
            </a: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tulo: La Met</a:t>
            </a: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á</a:t>
            </a: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fora de los Datos</a:t>
            </a:r>
            <a:endParaRPr kumimoji="0" lang="es-PE" altLang="es-P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Contenido:</a:t>
            </a:r>
            <a:endParaRPr kumimoji="0" lang="es-PE" altLang="es-P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Char char=""/>
              <a:tabLst/>
            </a:pP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Datos: El petr</a:t>
            </a: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ó</a:t>
            </a: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leo del siglo XXI.</a:t>
            </a:r>
            <a:endParaRPr kumimoji="0" lang="es-PE" altLang="es-P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Char char=""/>
              <a:tabLst/>
            </a:pP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Inteligencia Artificial: El motor que refina los datos y los convierte en energ</a:t>
            </a: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í</a:t>
            </a: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a.</a:t>
            </a:r>
            <a:endParaRPr kumimoji="0" lang="es-PE" altLang="es-P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Char char=""/>
              <a:tabLst/>
            </a:pP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Ecosistemas Digitales: La infraestructura que conecta todo para impulsar el negocio.</a:t>
            </a:r>
            <a:endParaRPr kumimoji="0" lang="es-PE" altLang="es-P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Char char=""/>
              <a:tabLst/>
            </a:pP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Sin esta infraestructura, el potencial se queda sin aprovechar.</a:t>
            </a:r>
            <a:endParaRPr kumimoji="0" lang="es-PE" altLang="es-P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Elemento Visual: Tres </a:t>
            </a: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í</a:t>
            </a: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conos que representen el petr</a:t>
            </a: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ó</a:t>
            </a: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leo, un motor y un sistema de tuber</a:t>
            </a: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í</a:t>
            </a: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 o una red interconectada.</a:t>
            </a:r>
            <a:endParaRPr kumimoji="0" lang="es-PE" altLang="es-P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B6AD1-B94A-4083-A451-DB874D043944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84066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>
          <a:extLst>
            <a:ext uri="{FF2B5EF4-FFF2-40B4-BE49-F238E27FC236}">
              <a16:creationId xmlns:a16="http://schemas.microsoft.com/office/drawing/2014/main" id="{5FB454D8-70FF-86A6-4A77-11BDAB056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5c85b0c33c_0_66:notes">
            <a:extLst>
              <a:ext uri="{FF2B5EF4-FFF2-40B4-BE49-F238E27FC236}">
                <a16:creationId xmlns:a16="http://schemas.microsoft.com/office/drawing/2014/main" id="{0177EEB9-5430-FAB7-A2E2-EF12425635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5c85b0c33c_0_66:notes">
            <a:extLst>
              <a:ext uri="{FF2B5EF4-FFF2-40B4-BE49-F238E27FC236}">
                <a16:creationId xmlns:a16="http://schemas.microsoft.com/office/drawing/2014/main" id="{27639F82-1290-A881-1BD8-4C0ED21C6D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314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>
          <a:extLst>
            <a:ext uri="{FF2B5EF4-FFF2-40B4-BE49-F238E27FC236}">
              <a16:creationId xmlns:a16="http://schemas.microsoft.com/office/drawing/2014/main" id="{4D2215C2-9428-6B77-0998-CB16010C7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5c85b0c33c_0_66:notes">
            <a:extLst>
              <a:ext uri="{FF2B5EF4-FFF2-40B4-BE49-F238E27FC236}">
                <a16:creationId xmlns:a16="http://schemas.microsoft.com/office/drawing/2014/main" id="{2A5BD4CC-9D6B-2C12-0596-4DCE01762C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5c85b0c33c_0_66:notes">
            <a:extLst>
              <a:ext uri="{FF2B5EF4-FFF2-40B4-BE49-F238E27FC236}">
                <a16:creationId xmlns:a16="http://schemas.microsoft.com/office/drawing/2014/main" id="{AB1A90C0-DEFD-8703-349C-DFD6570671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0720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5c85b0c33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5c85b0c33c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6e80f03ec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6e80f03ec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>
          <a:extLst>
            <a:ext uri="{FF2B5EF4-FFF2-40B4-BE49-F238E27FC236}">
              <a16:creationId xmlns:a16="http://schemas.microsoft.com/office/drawing/2014/main" id="{8F69C4DA-CBD8-59D3-441F-918DD29EE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6e80f03eca_0_28:notes">
            <a:extLst>
              <a:ext uri="{FF2B5EF4-FFF2-40B4-BE49-F238E27FC236}">
                <a16:creationId xmlns:a16="http://schemas.microsoft.com/office/drawing/2014/main" id="{33221D8F-EC0C-B9B8-3B81-B586F6CC5D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6e80f03eca_0_28:notes">
            <a:extLst>
              <a:ext uri="{FF2B5EF4-FFF2-40B4-BE49-F238E27FC236}">
                <a16:creationId xmlns:a16="http://schemas.microsoft.com/office/drawing/2014/main" id="{84238BAE-8982-28E0-20F6-81D9868E00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0257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>
          <a:extLst>
            <a:ext uri="{FF2B5EF4-FFF2-40B4-BE49-F238E27FC236}">
              <a16:creationId xmlns:a16="http://schemas.microsoft.com/office/drawing/2014/main" id="{7695AB38-ED92-1D6F-0C95-193AA460C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6e80f03eca_0_28:notes">
            <a:extLst>
              <a:ext uri="{FF2B5EF4-FFF2-40B4-BE49-F238E27FC236}">
                <a16:creationId xmlns:a16="http://schemas.microsoft.com/office/drawing/2014/main" id="{45089708-1079-CC88-ACA8-42FEABD667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6e80f03eca_0_28:notes">
            <a:extLst>
              <a:ext uri="{FF2B5EF4-FFF2-40B4-BE49-F238E27FC236}">
                <a16:creationId xmlns:a16="http://schemas.microsoft.com/office/drawing/2014/main" id="{77917D75-596B-76A2-1A04-346182E234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3090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>
          <a:extLst>
            <a:ext uri="{FF2B5EF4-FFF2-40B4-BE49-F238E27FC236}">
              <a16:creationId xmlns:a16="http://schemas.microsoft.com/office/drawing/2014/main" id="{C8D6901D-3241-1E5C-C2E3-52DA68E24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6e80f03eca_0_28:notes">
            <a:extLst>
              <a:ext uri="{FF2B5EF4-FFF2-40B4-BE49-F238E27FC236}">
                <a16:creationId xmlns:a16="http://schemas.microsoft.com/office/drawing/2014/main" id="{B84B550E-AAEA-1283-AB32-EB000FB153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6e80f03eca_0_28:notes">
            <a:extLst>
              <a:ext uri="{FF2B5EF4-FFF2-40B4-BE49-F238E27FC236}">
                <a16:creationId xmlns:a16="http://schemas.microsoft.com/office/drawing/2014/main" id="{8D677287-5786-4340-621B-C5D5659BAC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7088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>
          <a:extLst>
            <a:ext uri="{FF2B5EF4-FFF2-40B4-BE49-F238E27FC236}">
              <a16:creationId xmlns:a16="http://schemas.microsoft.com/office/drawing/2014/main" id="{12CA8772-F4AE-9B7F-E47E-5E10519F8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6e80f03eca_0_28:notes">
            <a:extLst>
              <a:ext uri="{FF2B5EF4-FFF2-40B4-BE49-F238E27FC236}">
                <a16:creationId xmlns:a16="http://schemas.microsoft.com/office/drawing/2014/main" id="{6DDD799B-7161-5EA5-776C-E7EF872E6C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6e80f03eca_0_28:notes">
            <a:extLst>
              <a:ext uri="{FF2B5EF4-FFF2-40B4-BE49-F238E27FC236}">
                <a16:creationId xmlns:a16="http://schemas.microsoft.com/office/drawing/2014/main" id="{2A3B3F89-3FBE-4CB7-4388-D2D27C970F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8152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>
          <a:extLst>
            <a:ext uri="{FF2B5EF4-FFF2-40B4-BE49-F238E27FC236}">
              <a16:creationId xmlns:a16="http://schemas.microsoft.com/office/drawing/2014/main" id="{9F981264-5682-1C68-3A3F-61B1498C2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6e80f03eca_0_28:notes">
            <a:extLst>
              <a:ext uri="{FF2B5EF4-FFF2-40B4-BE49-F238E27FC236}">
                <a16:creationId xmlns:a16="http://schemas.microsoft.com/office/drawing/2014/main" id="{B7756C1F-2F30-5C52-396A-125736DA10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6e80f03eca_0_28:notes">
            <a:extLst>
              <a:ext uri="{FF2B5EF4-FFF2-40B4-BE49-F238E27FC236}">
                <a16:creationId xmlns:a16="http://schemas.microsoft.com/office/drawing/2014/main" id="{81FA8110-BF4C-85E8-C639-C9E3D2CA3A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8949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>
          <a:extLst>
            <a:ext uri="{FF2B5EF4-FFF2-40B4-BE49-F238E27FC236}">
              <a16:creationId xmlns:a16="http://schemas.microsoft.com/office/drawing/2014/main" id="{41A5E088-86A6-E802-1177-4940DB6B8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6e80f03eca_0_28:notes">
            <a:extLst>
              <a:ext uri="{FF2B5EF4-FFF2-40B4-BE49-F238E27FC236}">
                <a16:creationId xmlns:a16="http://schemas.microsoft.com/office/drawing/2014/main" id="{B35201CE-CE5A-EA02-994D-138518F213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6e80f03eca_0_28:notes">
            <a:extLst>
              <a:ext uri="{FF2B5EF4-FFF2-40B4-BE49-F238E27FC236}">
                <a16:creationId xmlns:a16="http://schemas.microsoft.com/office/drawing/2014/main" id="{B4662C35-A63C-D963-018A-3CBACB2C59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908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56680E-7504-688C-0835-480469F2B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7A097C-4EC0-921D-9287-4C99C6518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4493B3-CA66-F043-7AE2-0BE9AF878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C82F-1128-4140-A1AC-2E4E5F602DC1}" type="datetimeFigureOut">
              <a:rPr lang="pt-BR" smtClean="0"/>
              <a:t>21/08/2025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CB82B9-949B-B9A6-1BFC-2169BD8E4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38611E-07ED-DFE7-A9F5-021A21CAA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1C0E-8B34-4BFF-BBB2-B69FC98C2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6015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291D7-53CC-59A7-8642-FB3AF45C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87D6A3D-9F0F-3B8D-4DC3-6CF369251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AE195B-1E95-D809-D414-8918F3EEB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C82F-1128-4140-A1AC-2E4E5F602DC1}" type="datetimeFigureOut">
              <a:rPr lang="pt-BR" smtClean="0"/>
              <a:t>21/08/2025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526740-4C65-AAB6-314B-691C554C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5698D6-6B4A-98E9-A773-8CE13AD74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1C0E-8B34-4BFF-BBB2-B69FC98C2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663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B805B0B-3144-E19A-41B9-1ECC87CD30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4EFEB63-ECB6-40BD-9C90-407F0B06D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CDD710-0EC1-0DBB-5FD7-12455697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C82F-1128-4140-A1AC-2E4E5F602DC1}" type="datetimeFigureOut">
              <a:rPr lang="pt-BR" smtClean="0"/>
              <a:t>21/08/2025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E5A7C3-022D-AABA-1F65-3903AFFA4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DC6049-1028-A28A-29A6-42150A9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1C0E-8B34-4BFF-BBB2-B69FC98C2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2406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rop Images Here Block.png"/>
          <p:cNvSpPr>
            <a:spLocks noGrp="1"/>
          </p:cNvSpPr>
          <p:nvPr>
            <p:ph type="pic" sz="quarter" idx="21"/>
          </p:nvPr>
        </p:nvSpPr>
        <p:spPr>
          <a:xfrm>
            <a:off x="-812800" y="4572000"/>
            <a:ext cx="4064000" cy="228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" name="Drop Images Here Block.png"/>
          <p:cNvSpPr>
            <a:spLocks noGrp="1"/>
          </p:cNvSpPr>
          <p:nvPr>
            <p:ph type="pic" sz="quarter" idx="22"/>
          </p:nvPr>
        </p:nvSpPr>
        <p:spPr>
          <a:xfrm>
            <a:off x="1625600" y="4572000"/>
            <a:ext cx="4064000" cy="228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" name="Drop Images Here Block.png"/>
          <p:cNvSpPr>
            <a:spLocks noGrp="1"/>
          </p:cNvSpPr>
          <p:nvPr>
            <p:ph type="pic" sz="quarter" idx="23"/>
          </p:nvPr>
        </p:nvSpPr>
        <p:spPr>
          <a:xfrm>
            <a:off x="4064000" y="4572000"/>
            <a:ext cx="4064000" cy="228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" name="Drop Images Here Block.png"/>
          <p:cNvSpPr>
            <a:spLocks noGrp="1"/>
          </p:cNvSpPr>
          <p:nvPr>
            <p:ph type="pic" sz="quarter" idx="24"/>
          </p:nvPr>
        </p:nvSpPr>
        <p:spPr>
          <a:xfrm>
            <a:off x="6502400" y="4572000"/>
            <a:ext cx="4064000" cy="228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" name="Drop Images Here Block.png"/>
          <p:cNvSpPr>
            <a:spLocks noGrp="1"/>
          </p:cNvSpPr>
          <p:nvPr>
            <p:ph type="pic" sz="quarter" idx="25"/>
          </p:nvPr>
        </p:nvSpPr>
        <p:spPr>
          <a:xfrm>
            <a:off x="8940800" y="4572000"/>
            <a:ext cx="4064000" cy="228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Drop Images Here Block.png"/>
          <p:cNvSpPr>
            <a:spLocks noGrp="1"/>
          </p:cNvSpPr>
          <p:nvPr>
            <p:ph type="pic" sz="quarter" idx="26"/>
          </p:nvPr>
        </p:nvSpPr>
        <p:spPr>
          <a:xfrm>
            <a:off x="-812800" y="2286000"/>
            <a:ext cx="4064000" cy="228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" name="Drop Images Here Block.png"/>
          <p:cNvSpPr>
            <a:spLocks noGrp="1"/>
          </p:cNvSpPr>
          <p:nvPr>
            <p:ph type="pic" sz="quarter" idx="27"/>
          </p:nvPr>
        </p:nvSpPr>
        <p:spPr>
          <a:xfrm>
            <a:off x="1625600" y="2286000"/>
            <a:ext cx="4064000" cy="228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Drop Images Here Block.png"/>
          <p:cNvSpPr>
            <a:spLocks noGrp="1"/>
          </p:cNvSpPr>
          <p:nvPr>
            <p:ph type="pic" sz="quarter" idx="28"/>
          </p:nvPr>
        </p:nvSpPr>
        <p:spPr>
          <a:xfrm>
            <a:off x="4064000" y="2286000"/>
            <a:ext cx="4064000" cy="228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Drop Images Here Block.png"/>
          <p:cNvSpPr>
            <a:spLocks noGrp="1"/>
          </p:cNvSpPr>
          <p:nvPr>
            <p:ph type="pic" sz="quarter" idx="29"/>
          </p:nvPr>
        </p:nvSpPr>
        <p:spPr>
          <a:xfrm>
            <a:off x="6502400" y="2286000"/>
            <a:ext cx="4064001" cy="228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Drop Images Here Block.png"/>
          <p:cNvSpPr>
            <a:spLocks noGrp="1"/>
          </p:cNvSpPr>
          <p:nvPr>
            <p:ph type="pic" sz="quarter" idx="30"/>
          </p:nvPr>
        </p:nvSpPr>
        <p:spPr>
          <a:xfrm>
            <a:off x="8940800" y="2286000"/>
            <a:ext cx="4064000" cy="228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" name="Drop Images Here Block.png"/>
          <p:cNvSpPr>
            <a:spLocks noGrp="1"/>
          </p:cNvSpPr>
          <p:nvPr>
            <p:ph type="pic" sz="quarter" idx="31"/>
          </p:nvPr>
        </p:nvSpPr>
        <p:spPr>
          <a:xfrm>
            <a:off x="-812800" y="0"/>
            <a:ext cx="4064000" cy="228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" name="Drop Images Here Block.png"/>
          <p:cNvSpPr>
            <a:spLocks noGrp="1"/>
          </p:cNvSpPr>
          <p:nvPr>
            <p:ph type="pic" sz="quarter" idx="32"/>
          </p:nvPr>
        </p:nvSpPr>
        <p:spPr>
          <a:xfrm>
            <a:off x="1625600" y="0"/>
            <a:ext cx="4064000" cy="228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" name="Drop Images Here Block.png"/>
          <p:cNvSpPr>
            <a:spLocks noGrp="1"/>
          </p:cNvSpPr>
          <p:nvPr>
            <p:ph type="pic" sz="quarter" idx="33"/>
          </p:nvPr>
        </p:nvSpPr>
        <p:spPr>
          <a:xfrm>
            <a:off x="4064000" y="0"/>
            <a:ext cx="4064000" cy="228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Drop Images Here Block.png"/>
          <p:cNvSpPr>
            <a:spLocks noGrp="1"/>
          </p:cNvSpPr>
          <p:nvPr>
            <p:ph type="pic" sz="quarter" idx="34"/>
          </p:nvPr>
        </p:nvSpPr>
        <p:spPr>
          <a:xfrm>
            <a:off x="6502400" y="0"/>
            <a:ext cx="4064001" cy="228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" name="Drop Images Here Block.png"/>
          <p:cNvSpPr>
            <a:spLocks noGrp="1"/>
          </p:cNvSpPr>
          <p:nvPr>
            <p:ph type="pic" sz="quarter" idx="35"/>
          </p:nvPr>
        </p:nvSpPr>
        <p:spPr>
          <a:xfrm>
            <a:off x="8940800" y="0"/>
            <a:ext cx="4064000" cy="228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899570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329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" type="tx">
  <p:cSld name="1_Mast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6"/>
          <p:cNvSpPr>
            <a:spLocks noGrp="1"/>
          </p:cNvSpPr>
          <p:nvPr>
            <p:ph type="pic" idx="2"/>
          </p:nvPr>
        </p:nvSpPr>
        <p:spPr>
          <a:xfrm>
            <a:off x="-812800" y="4572000"/>
            <a:ext cx="4064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46"/>
          <p:cNvSpPr>
            <a:spLocks noGrp="1"/>
          </p:cNvSpPr>
          <p:nvPr>
            <p:ph type="pic" idx="3"/>
          </p:nvPr>
        </p:nvSpPr>
        <p:spPr>
          <a:xfrm>
            <a:off x="1625600" y="4572000"/>
            <a:ext cx="4064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46"/>
          <p:cNvSpPr>
            <a:spLocks noGrp="1"/>
          </p:cNvSpPr>
          <p:nvPr>
            <p:ph type="pic" idx="4"/>
          </p:nvPr>
        </p:nvSpPr>
        <p:spPr>
          <a:xfrm>
            <a:off x="4064000" y="4572000"/>
            <a:ext cx="4064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46"/>
          <p:cNvSpPr>
            <a:spLocks noGrp="1"/>
          </p:cNvSpPr>
          <p:nvPr>
            <p:ph type="pic" idx="5"/>
          </p:nvPr>
        </p:nvSpPr>
        <p:spPr>
          <a:xfrm>
            <a:off x="6502400" y="4572000"/>
            <a:ext cx="4064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46"/>
          <p:cNvSpPr>
            <a:spLocks noGrp="1"/>
          </p:cNvSpPr>
          <p:nvPr>
            <p:ph type="pic" idx="6"/>
          </p:nvPr>
        </p:nvSpPr>
        <p:spPr>
          <a:xfrm>
            <a:off x="8940800" y="4572000"/>
            <a:ext cx="4064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46"/>
          <p:cNvSpPr>
            <a:spLocks noGrp="1"/>
          </p:cNvSpPr>
          <p:nvPr>
            <p:ph type="pic" idx="7"/>
          </p:nvPr>
        </p:nvSpPr>
        <p:spPr>
          <a:xfrm>
            <a:off x="-812800" y="2286000"/>
            <a:ext cx="4064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46"/>
          <p:cNvSpPr>
            <a:spLocks noGrp="1"/>
          </p:cNvSpPr>
          <p:nvPr>
            <p:ph type="pic" idx="8"/>
          </p:nvPr>
        </p:nvSpPr>
        <p:spPr>
          <a:xfrm>
            <a:off x="1625600" y="2286000"/>
            <a:ext cx="4064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46"/>
          <p:cNvSpPr>
            <a:spLocks noGrp="1"/>
          </p:cNvSpPr>
          <p:nvPr>
            <p:ph type="pic" idx="9"/>
          </p:nvPr>
        </p:nvSpPr>
        <p:spPr>
          <a:xfrm>
            <a:off x="4064000" y="2286000"/>
            <a:ext cx="4064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46"/>
          <p:cNvSpPr>
            <a:spLocks noGrp="1"/>
          </p:cNvSpPr>
          <p:nvPr>
            <p:ph type="pic" idx="13"/>
          </p:nvPr>
        </p:nvSpPr>
        <p:spPr>
          <a:xfrm>
            <a:off x="6502400" y="2286000"/>
            <a:ext cx="4064001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46"/>
          <p:cNvSpPr>
            <a:spLocks noGrp="1"/>
          </p:cNvSpPr>
          <p:nvPr>
            <p:ph type="pic" idx="14"/>
          </p:nvPr>
        </p:nvSpPr>
        <p:spPr>
          <a:xfrm>
            <a:off x="8940800" y="2286000"/>
            <a:ext cx="4064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46"/>
          <p:cNvSpPr>
            <a:spLocks noGrp="1"/>
          </p:cNvSpPr>
          <p:nvPr>
            <p:ph type="pic" idx="15"/>
          </p:nvPr>
        </p:nvSpPr>
        <p:spPr>
          <a:xfrm>
            <a:off x="-812800" y="0"/>
            <a:ext cx="4064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46"/>
          <p:cNvSpPr>
            <a:spLocks noGrp="1"/>
          </p:cNvSpPr>
          <p:nvPr>
            <p:ph type="pic" idx="16"/>
          </p:nvPr>
        </p:nvSpPr>
        <p:spPr>
          <a:xfrm>
            <a:off x="1625600" y="0"/>
            <a:ext cx="4064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46"/>
          <p:cNvSpPr>
            <a:spLocks noGrp="1"/>
          </p:cNvSpPr>
          <p:nvPr>
            <p:ph type="pic" idx="17"/>
          </p:nvPr>
        </p:nvSpPr>
        <p:spPr>
          <a:xfrm>
            <a:off x="4064000" y="0"/>
            <a:ext cx="4064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46"/>
          <p:cNvSpPr>
            <a:spLocks noGrp="1"/>
          </p:cNvSpPr>
          <p:nvPr>
            <p:ph type="pic" idx="18"/>
          </p:nvPr>
        </p:nvSpPr>
        <p:spPr>
          <a:xfrm>
            <a:off x="6502400" y="0"/>
            <a:ext cx="4064001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46"/>
          <p:cNvSpPr>
            <a:spLocks noGrp="1"/>
          </p:cNvSpPr>
          <p:nvPr>
            <p:ph type="pic" idx="19"/>
          </p:nvPr>
        </p:nvSpPr>
        <p:spPr>
          <a:xfrm>
            <a:off x="8940800" y="0"/>
            <a:ext cx="40640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420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0284BF-3D27-AC42-5E92-A9597D46F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B8E810-5A27-AF10-3222-C21C6DCB1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A0558A-91E5-E9A4-B8D1-E985AB685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C82F-1128-4140-A1AC-2E4E5F602DC1}" type="datetimeFigureOut">
              <a:rPr lang="pt-BR" smtClean="0"/>
              <a:t>21/08/2025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B88E9F-2C88-407C-444D-F1A0D61BA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419276-2A9A-BD1A-AD24-071399CB5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1C0E-8B34-4BFF-BBB2-B69FC98C2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4978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39CDDA-60EE-5DC4-658F-F7C53312B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D64460-F545-DC08-CACD-3B2B07A4A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24206B-3877-AD16-1F89-36F9E13AD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C82F-1128-4140-A1AC-2E4E5F602DC1}" type="datetimeFigureOut">
              <a:rPr lang="pt-BR" smtClean="0"/>
              <a:t>21/08/2025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568916-E3AD-E9AE-C941-A46BA7FB7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31CA93-6050-19F6-64CD-7BE1BAE8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1C0E-8B34-4BFF-BBB2-B69FC98C2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3478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883ABF-DD39-F7F7-0C9F-D52AC5D10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783595-8E4E-5867-6007-6F04FF388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B00E4CC-F188-368D-F6E2-41C969AF2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158557C-BBF7-9813-693B-EC905A05D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C82F-1128-4140-A1AC-2E4E5F602DC1}" type="datetimeFigureOut">
              <a:rPr lang="pt-BR" smtClean="0"/>
              <a:t>21/08/2025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90E3E74-4EF9-7126-E6DE-A068946A4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9C6846-F43A-50AC-6251-2E53B528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1C0E-8B34-4BFF-BBB2-B69FC98C2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986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64E46-5506-C827-6790-430C77AA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E5EA41-FE47-06AD-1E33-71FD91698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684F52-241A-95B4-6F57-A3D59E68C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3E529C1-E8DB-2644-1147-079C6484AE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4EDC570-03FA-05F3-9B9E-BC75B9498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49676AF-2571-6F57-61C7-97B46980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C82F-1128-4140-A1AC-2E4E5F602DC1}" type="datetimeFigureOut">
              <a:rPr lang="pt-BR" smtClean="0"/>
              <a:t>21/08/2025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189903D-BF93-865B-2666-A26846EE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51C3BE8-1B22-5B06-1325-A046824E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1C0E-8B34-4BFF-BBB2-B69FC98C2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488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8A3968-8531-3659-38B9-EE920FA53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7B38C09-6A6F-8C45-201C-EFDD157C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C82F-1128-4140-A1AC-2E4E5F602DC1}" type="datetimeFigureOut">
              <a:rPr lang="pt-BR" smtClean="0"/>
              <a:t>21/08/2025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3B2C145-2B23-5C67-31E5-1F01B420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3DC756-3232-D116-30B5-2897B9A5F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1C0E-8B34-4BFF-BBB2-B69FC98C2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464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B20ED93-7ACF-88B8-8DA3-52D6D16EC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C82F-1128-4140-A1AC-2E4E5F602DC1}" type="datetimeFigureOut">
              <a:rPr lang="pt-BR" smtClean="0"/>
              <a:t>21/08/2025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EA15718-E9E2-E66F-DFAC-635FE8A4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D4995B1-4F02-48A5-0D1D-26E144E58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1C0E-8B34-4BFF-BBB2-B69FC98C2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96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1FC0A-2D85-A26F-B747-D1486937B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BB04F8-1A3E-CC5D-E5F9-B90E3C2FA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7A68AB5-835E-3E31-D2ED-471FC5DCE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EEACED2-CDA4-0E08-711B-E4510079E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C82F-1128-4140-A1AC-2E4E5F602DC1}" type="datetimeFigureOut">
              <a:rPr lang="pt-BR" smtClean="0"/>
              <a:t>21/08/2025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B763C3-33AA-DEFD-4B8E-7CA4D2B6B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87E7D6B-5383-78ED-0A1D-40ABE0A6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1C0E-8B34-4BFF-BBB2-B69FC98C2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690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D23F4B-3A2A-7272-8A96-83E6E4DEB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EECD424-4C9E-D16C-FCAB-6A37DDDF7A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654F425-2744-8AAE-9B25-ABFE68CC3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126968-56E4-ED44-51C7-17C5B6C9F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C82F-1128-4140-A1AC-2E4E5F602DC1}" type="datetimeFigureOut">
              <a:rPr lang="pt-BR" smtClean="0"/>
              <a:t>21/08/2025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5AA9ED4-B5A3-623A-0AE2-0518AF8B4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CD8811-2CC5-A818-CCDD-CB06DB9B6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1C0E-8B34-4BFF-BBB2-B69FC98C2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091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8782376-D53B-9F54-0E48-ADE4BDB2F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59FB87-7842-B005-17DC-3024D1AF2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C81F57-1082-7129-903A-76251817A1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4C82F-1128-4140-A1AC-2E4E5F602DC1}" type="datetimeFigureOut">
              <a:rPr lang="pt-BR" smtClean="0"/>
              <a:t>21/08/2025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D08A7A-3A57-6D72-EA25-57ED3093F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AFFAB5-3AD3-69EB-DBCD-3E86355FC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61C0E-8B34-4BFF-BBB2-B69FC98C2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664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8957B65-CFD4-8330-B7AE-BD581BBE5576}"/>
              </a:ext>
            </a:extLst>
          </p:cNvPr>
          <p:cNvSpPr txBox="1"/>
          <p:nvPr/>
        </p:nvSpPr>
        <p:spPr>
          <a:xfrm>
            <a:off x="273266" y="2228559"/>
            <a:ext cx="5749993" cy="6950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ts val="4680"/>
              </a:lnSpc>
            </a:pPr>
            <a:r>
              <a:rPr kumimoji="0" lang="es-PE" altLang="es-PE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Ecosistemas Digitales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3DE844A-7D0E-48E1-0C0E-6D97F2EB0AC1}"/>
              </a:ext>
            </a:extLst>
          </p:cNvPr>
          <p:cNvSpPr/>
          <p:nvPr/>
        </p:nvSpPr>
        <p:spPr>
          <a:xfrm rot="5400000" flipV="1">
            <a:off x="-3346838" y="3347152"/>
            <a:ext cx="6858004" cy="163698"/>
          </a:xfrm>
          <a:prstGeom prst="rect">
            <a:avLst/>
          </a:prstGeom>
          <a:gradFill>
            <a:gsLst>
              <a:gs pos="0">
                <a:srgbClr val="FF0045"/>
              </a:gs>
              <a:gs pos="100000">
                <a:srgbClr val="FF010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21C9C65-1F5D-EF9D-535A-02F5E51D0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513" y="0"/>
            <a:ext cx="6108695" cy="6857994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5831A867-8712-8202-9B98-97D78C241E72}"/>
              </a:ext>
            </a:extLst>
          </p:cNvPr>
          <p:cNvCxnSpPr>
            <a:cxnSpLocks/>
          </p:cNvCxnSpPr>
          <p:nvPr/>
        </p:nvCxnSpPr>
        <p:spPr>
          <a:xfrm>
            <a:off x="410885" y="6181344"/>
            <a:ext cx="7540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Agrupar 6">
            <a:extLst>
              <a:ext uri="{FF2B5EF4-FFF2-40B4-BE49-F238E27FC236}">
                <a16:creationId xmlns:a16="http://schemas.microsoft.com/office/drawing/2014/main" id="{F3B8CBBB-1584-3983-5C9F-B5523DC48188}"/>
              </a:ext>
            </a:extLst>
          </p:cNvPr>
          <p:cNvGrpSpPr/>
          <p:nvPr/>
        </p:nvGrpSpPr>
        <p:grpSpPr>
          <a:xfrm>
            <a:off x="324965" y="6181343"/>
            <a:ext cx="2269788" cy="360242"/>
            <a:chOff x="649435" y="5429250"/>
            <a:chExt cx="2329723" cy="998107"/>
          </a:xfrm>
        </p:grpSpPr>
        <p:sp>
          <p:nvSpPr>
            <p:cNvPr id="7" name="CaixaDeTexto 7">
              <a:extLst>
                <a:ext uri="{FF2B5EF4-FFF2-40B4-BE49-F238E27FC236}">
                  <a16:creationId xmlns:a16="http://schemas.microsoft.com/office/drawing/2014/main" id="{D3C886B7-6725-BFA3-702C-DDE3FF47A18D}"/>
                </a:ext>
              </a:extLst>
            </p:cNvPr>
            <p:cNvSpPr txBox="1"/>
            <p:nvPr/>
          </p:nvSpPr>
          <p:spPr>
            <a:xfrm>
              <a:off x="649435" y="5489340"/>
              <a:ext cx="2329723" cy="938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454D54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Poppins" pitchFamily="2" charset="77"/>
                </a:rPr>
                <a:t>CONECTANDO TECNOLOGÍA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454D54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Poppins" pitchFamily="2" charset="77"/>
                </a:rPr>
                <a:t>PARA UN MUNDO MEJOR.</a:t>
              </a:r>
              <a:endPara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454D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  <p:cxnSp>
          <p:nvCxnSpPr>
            <p:cNvPr id="8" name="Conector Reto 8">
              <a:extLst>
                <a:ext uri="{FF2B5EF4-FFF2-40B4-BE49-F238E27FC236}">
                  <a16:creationId xmlns:a16="http://schemas.microsoft.com/office/drawing/2014/main" id="{6B3C1D73-8CFA-8FD3-1F68-1EEFBEE39C1C}"/>
                </a:ext>
              </a:extLst>
            </p:cNvPr>
            <p:cNvCxnSpPr>
              <a:cxnSpLocks/>
            </p:cNvCxnSpPr>
            <p:nvPr/>
          </p:nvCxnSpPr>
          <p:spPr>
            <a:xfrm>
              <a:off x="737624" y="5429250"/>
              <a:ext cx="7739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6934A575-0B7F-ADD8-36BD-D03C4B7F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366424"/>
            <a:ext cx="937158" cy="268860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32754139-73EA-117D-AC3F-9C8CF005F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65" y="4629441"/>
            <a:ext cx="10090484" cy="174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Pablo Prieto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Director Digital Business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PE" altLang="es-PE" sz="2000" b="1" dirty="0">
                <a:latin typeface="Calibri" panose="020F0502020204030204" pitchFamily="34" charset="0"/>
                <a:cs typeface="Calibri" panose="020F0502020204030204" pitchFamily="34" charset="0"/>
              </a:rPr>
              <a:t>TIVIT </a:t>
            </a:r>
            <a:r>
              <a:rPr lang="es-PE" altLang="es-P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Latam</a:t>
            </a:r>
            <a:endParaRPr kumimoji="0" lang="es-PE" altLang="es-PE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altLang="es-PE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542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>
          <a:extLst>
            <a:ext uri="{FF2B5EF4-FFF2-40B4-BE49-F238E27FC236}">
              <a16:creationId xmlns:a16="http://schemas.microsoft.com/office/drawing/2014/main" id="{2F8E2D28-D517-6643-7EC8-53CFDF7DC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>
            <a:extLst>
              <a:ext uri="{FF2B5EF4-FFF2-40B4-BE49-F238E27FC236}">
                <a16:creationId xmlns:a16="http://schemas.microsoft.com/office/drawing/2014/main" id="{490E1D7F-6A51-3D9A-6E40-B52710EF685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3192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pt-BR"/>
              <a:t>|  </a:t>
            </a:r>
            <a:fld id="{00000000-1234-1234-1234-123412341234}" type="slidenum">
              <a:rPr lang="pt-BR"/>
              <a:pPr/>
              <a:t>10</a:t>
            </a:fld>
            <a:endParaRPr/>
          </a:p>
        </p:txBody>
      </p:sp>
      <p:sp>
        <p:nvSpPr>
          <p:cNvPr id="335" name="Google Shape;335;p40">
            <a:extLst>
              <a:ext uri="{FF2B5EF4-FFF2-40B4-BE49-F238E27FC236}">
                <a16:creationId xmlns:a16="http://schemas.microsoft.com/office/drawing/2014/main" id="{20E3D593-3EC9-9B8E-1449-9FE291DFD9CF}"/>
              </a:ext>
            </a:extLst>
          </p:cNvPr>
          <p:cNvSpPr txBox="1"/>
          <p:nvPr/>
        </p:nvSpPr>
        <p:spPr>
          <a:xfrm>
            <a:off x="876400" y="459475"/>
            <a:ext cx="10591600" cy="1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R="133597" algn="ctr">
              <a:buSzPts val="1100"/>
            </a:pPr>
            <a:r>
              <a:rPr lang="es-419" sz="2267" b="1" dirty="0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Algunas de las herramientas utilizadas</a:t>
            </a:r>
            <a:endParaRPr sz="2267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p40">
            <a:extLst>
              <a:ext uri="{FF2B5EF4-FFF2-40B4-BE49-F238E27FC236}">
                <a16:creationId xmlns:a16="http://schemas.microsoft.com/office/drawing/2014/main" id="{E96080D4-3E54-D16F-5FF9-55CAFC50C9C7}"/>
              </a:ext>
            </a:extLst>
          </p:cNvPr>
          <p:cNvSpPr/>
          <p:nvPr/>
        </p:nvSpPr>
        <p:spPr>
          <a:xfrm>
            <a:off x="5784200" y="1421700"/>
            <a:ext cx="623600" cy="73600"/>
          </a:xfrm>
          <a:prstGeom prst="roundRect">
            <a:avLst>
              <a:gd name="adj" fmla="val 50000"/>
            </a:avLst>
          </a:prstGeom>
          <a:solidFill>
            <a:srgbClr val="F20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1428213-A86E-464A-A5CC-A6BEC0DB4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222" y="1458500"/>
            <a:ext cx="2078755" cy="17008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3F9B26E-285D-37C7-F938-487B22277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593" y="2013359"/>
            <a:ext cx="2591934" cy="101575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D13496E-7DA4-F521-5E9D-41D2E80AD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04" y="1739850"/>
            <a:ext cx="2286000" cy="12858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75CE852-32BF-04BA-BE02-4CD96B50E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441" y="4158325"/>
            <a:ext cx="1634230" cy="108490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71342BF-D113-0DA6-3896-5775CB32E3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9120" y="4333758"/>
            <a:ext cx="2390160" cy="72870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7D02A1B-CB25-D41A-5E5D-1F6529FA76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54" y="4233790"/>
            <a:ext cx="257175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06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>
          <a:extLst>
            <a:ext uri="{FF2B5EF4-FFF2-40B4-BE49-F238E27FC236}">
              <a16:creationId xmlns:a16="http://schemas.microsoft.com/office/drawing/2014/main" id="{8C8A431D-B004-A29A-B966-3A0611D10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>
            <a:extLst>
              <a:ext uri="{FF2B5EF4-FFF2-40B4-BE49-F238E27FC236}">
                <a16:creationId xmlns:a16="http://schemas.microsoft.com/office/drawing/2014/main" id="{90C717C7-1E8A-76A6-8D4C-0C3E608E614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3192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 </a:t>
            </a: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5" name="Google Shape;335;p40">
            <a:extLst>
              <a:ext uri="{FF2B5EF4-FFF2-40B4-BE49-F238E27FC236}">
                <a16:creationId xmlns:a16="http://schemas.microsoft.com/office/drawing/2014/main" id="{65722F65-1DDF-F734-9C8B-F4A7DB48857E}"/>
              </a:ext>
            </a:extLst>
          </p:cNvPr>
          <p:cNvSpPr txBox="1"/>
          <p:nvPr/>
        </p:nvSpPr>
        <p:spPr>
          <a:xfrm>
            <a:off x="876400" y="459475"/>
            <a:ext cx="10591600" cy="1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133597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s-419" sz="2267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ontserrat Medium"/>
                <a:ea typeface="Montserrat"/>
                <a:cs typeface="Montserrat"/>
                <a:sym typeface="Montserrat Medium"/>
              </a:rPr>
              <a:t>Y así continua la historia</a:t>
            </a:r>
            <a:endParaRPr kumimoji="0" sz="2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p40">
            <a:extLst>
              <a:ext uri="{FF2B5EF4-FFF2-40B4-BE49-F238E27FC236}">
                <a16:creationId xmlns:a16="http://schemas.microsoft.com/office/drawing/2014/main" id="{4F76F5F0-7423-9154-5807-E31F9F4BB0CA}"/>
              </a:ext>
            </a:extLst>
          </p:cNvPr>
          <p:cNvSpPr/>
          <p:nvPr/>
        </p:nvSpPr>
        <p:spPr>
          <a:xfrm>
            <a:off x="5784200" y="1421700"/>
            <a:ext cx="623600" cy="73600"/>
          </a:xfrm>
          <a:prstGeom prst="roundRect">
            <a:avLst>
              <a:gd name="adj" fmla="val 50000"/>
            </a:avLst>
          </a:prstGeom>
          <a:solidFill>
            <a:srgbClr val="F20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Google Shape;363;p40">
            <a:extLst>
              <a:ext uri="{FF2B5EF4-FFF2-40B4-BE49-F238E27FC236}">
                <a16:creationId xmlns:a16="http://schemas.microsoft.com/office/drawing/2014/main" id="{510EF217-C71C-4D28-BAD6-5CA70E3123D6}"/>
              </a:ext>
            </a:extLst>
          </p:cNvPr>
          <p:cNvCxnSpPr/>
          <p:nvPr/>
        </p:nvCxnSpPr>
        <p:spPr>
          <a:xfrm>
            <a:off x="1837396" y="1783579"/>
            <a:ext cx="0" cy="327323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5" name="Google Shape;374;p40">
            <a:extLst>
              <a:ext uri="{FF2B5EF4-FFF2-40B4-BE49-F238E27FC236}">
                <a16:creationId xmlns:a16="http://schemas.microsoft.com/office/drawing/2014/main" id="{64BE3916-8256-71B3-6B61-FB9CA467AFF8}"/>
              </a:ext>
            </a:extLst>
          </p:cNvPr>
          <p:cNvSpPr/>
          <p:nvPr/>
        </p:nvSpPr>
        <p:spPr>
          <a:xfrm>
            <a:off x="914922" y="2110903"/>
            <a:ext cx="1844948" cy="2636194"/>
          </a:xfrm>
          <a:prstGeom prst="roundRect">
            <a:avLst>
              <a:gd name="adj" fmla="val 7136"/>
            </a:avLst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375;p40">
            <a:extLst>
              <a:ext uri="{FF2B5EF4-FFF2-40B4-BE49-F238E27FC236}">
                <a16:creationId xmlns:a16="http://schemas.microsoft.com/office/drawing/2014/main" id="{192BF5D9-B3C4-4A2B-E9D9-B3C61585C916}"/>
              </a:ext>
            </a:extLst>
          </p:cNvPr>
          <p:cNvSpPr txBox="1"/>
          <p:nvPr/>
        </p:nvSpPr>
        <p:spPr>
          <a:xfrm>
            <a:off x="914923" y="2248651"/>
            <a:ext cx="1712071" cy="658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D4D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Sistemas Operativos (SO)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D4D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con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D4D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D4D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Soporte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376;p40">
            <a:extLst>
              <a:ext uri="{FF2B5EF4-FFF2-40B4-BE49-F238E27FC236}">
                <a16:creationId xmlns:a16="http://schemas.microsoft.com/office/drawing/2014/main" id="{1EEA3851-AC19-DE7B-92C4-C050C0B22918}"/>
              </a:ext>
            </a:extLst>
          </p:cNvPr>
          <p:cNvSpPr txBox="1"/>
          <p:nvPr/>
        </p:nvSpPr>
        <p:spPr>
          <a:xfrm>
            <a:off x="914921" y="3234008"/>
            <a:ext cx="1928949" cy="1023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1200" dirty="0">
                <a:solidFill>
                  <a:prstClr val="black"/>
                </a:solidFill>
                <a:latin typeface="Arial" panose="020B0604020202020204" pitchFamily="34" charset="0"/>
              </a:rPr>
              <a:t>Windows Server 2022,</a:t>
            </a:r>
          </a:p>
          <a:p>
            <a: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1200" dirty="0">
                <a:solidFill>
                  <a:prstClr val="black"/>
                </a:solidFill>
                <a:latin typeface="Arial" panose="020B0604020202020204" pitchFamily="34" charset="0"/>
              </a:rPr>
              <a:t>distribuciones de RHEL soportadas.</a:t>
            </a:r>
          </a:p>
        </p:txBody>
      </p:sp>
      <p:sp>
        <p:nvSpPr>
          <p:cNvPr id="8" name="Google Shape;374;p40">
            <a:extLst>
              <a:ext uri="{FF2B5EF4-FFF2-40B4-BE49-F238E27FC236}">
                <a16:creationId xmlns:a16="http://schemas.microsoft.com/office/drawing/2014/main" id="{A367A483-8517-B8D8-D114-76C347827C8B}"/>
              </a:ext>
            </a:extLst>
          </p:cNvPr>
          <p:cNvSpPr/>
          <p:nvPr/>
        </p:nvSpPr>
        <p:spPr>
          <a:xfrm>
            <a:off x="3051765" y="2110902"/>
            <a:ext cx="1844948" cy="2636195"/>
          </a:xfrm>
          <a:prstGeom prst="roundRect">
            <a:avLst>
              <a:gd name="adj" fmla="val 7136"/>
            </a:avLst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375;p40">
            <a:extLst>
              <a:ext uri="{FF2B5EF4-FFF2-40B4-BE49-F238E27FC236}">
                <a16:creationId xmlns:a16="http://schemas.microsoft.com/office/drawing/2014/main" id="{B26EDED6-6693-3DC6-3822-F976C398A3A3}"/>
              </a:ext>
            </a:extLst>
          </p:cNvPr>
          <p:cNvSpPr txBox="1"/>
          <p:nvPr/>
        </p:nvSpPr>
        <p:spPr>
          <a:xfrm>
            <a:off x="3051766" y="2248651"/>
            <a:ext cx="1712071" cy="658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D4D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Bases de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D4D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Datos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D4D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D4D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soportadas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376;p40">
            <a:extLst>
              <a:ext uri="{FF2B5EF4-FFF2-40B4-BE49-F238E27FC236}">
                <a16:creationId xmlns:a16="http://schemas.microsoft.com/office/drawing/2014/main" id="{4693B7C9-BD1D-42B9-4E10-58D54F7C1DCE}"/>
              </a:ext>
            </a:extLst>
          </p:cNvPr>
          <p:cNvSpPr txBox="1"/>
          <p:nvPr/>
        </p:nvSpPr>
        <p:spPr>
          <a:xfrm>
            <a:off x="3017089" y="2975852"/>
            <a:ext cx="1928949" cy="1023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1200" dirty="0">
                <a:solidFill>
                  <a:prstClr val="black"/>
                </a:solidFill>
                <a:latin typeface="Arial" panose="020B0604020202020204" pitchFamily="34" charset="0"/>
              </a:rPr>
              <a:t>Oracle 19c</a:t>
            </a:r>
          </a:p>
        </p:txBody>
      </p:sp>
      <p:cxnSp>
        <p:nvCxnSpPr>
          <p:cNvPr id="11" name="Google Shape;363;p40">
            <a:extLst>
              <a:ext uri="{FF2B5EF4-FFF2-40B4-BE49-F238E27FC236}">
                <a16:creationId xmlns:a16="http://schemas.microsoft.com/office/drawing/2014/main" id="{3E9036A1-D92F-DDAB-880F-752015DD5C2C}"/>
              </a:ext>
            </a:extLst>
          </p:cNvPr>
          <p:cNvCxnSpPr>
            <a:cxnSpLocks/>
          </p:cNvCxnSpPr>
          <p:nvPr/>
        </p:nvCxnSpPr>
        <p:spPr>
          <a:xfrm flipV="1">
            <a:off x="3981564" y="4747097"/>
            <a:ext cx="0" cy="524686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" name="Google Shape;363;p40">
            <a:extLst>
              <a:ext uri="{FF2B5EF4-FFF2-40B4-BE49-F238E27FC236}">
                <a16:creationId xmlns:a16="http://schemas.microsoft.com/office/drawing/2014/main" id="{EB7DD2A9-A11A-2ED9-DACF-F51A836758FD}"/>
              </a:ext>
            </a:extLst>
          </p:cNvPr>
          <p:cNvCxnSpPr/>
          <p:nvPr/>
        </p:nvCxnSpPr>
        <p:spPr>
          <a:xfrm>
            <a:off x="6096000" y="1783579"/>
            <a:ext cx="0" cy="327323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4" name="Google Shape;374;p40">
            <a:extLst>
              <a:ext uri="{FF2B5EF4-FFF2-40B4-BE49-F238E27FC236}">
                <a16:creationId xmlns:a16="http://schemas.microsoft.com/office/drawing/2014/main" id="{EBEE7F23-89C6-792D-4B34-01E4E0A98110}"/>
              </a:ext>
            </a:extLst>
          </p:cNvPr>
          <p:cNvSpPr/>
          <p:nvPr/>
        </p:nvSpPr>
        <p:spPr>
          <a:xfrm>
            <a:off x="5173526" y="2110903"/>
            <a:ext cx="1844948" cy="2636194"/>
          </a:xfrm>
          <a:prstGeom prst="roundRect">
            <a:avLst>
              <a:gd name="adj" fmla="val 7136"/>
            </a:avLst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oogle Shape;375;p40">
            <a:extLst>
              <a:ext uri="{FF2B5EF4-FFF2-40B4-BE49-F238E27FC236}">
                <a16:creationId xmlns:a16="http://schemas.microsoft.com/office/drawing/2014/main" id="{F99F3CC3-EBFC-DE7E-5EDB-605684B78B9F}"/>
              </a:ext>
            </a:extLst>
          </p:cNvPr>
          <p:cNvSpPr txBox="1"/>
          <p:nvPr/>
        </p:nvSpPr>
        <p:spPr>
          <a:xfrm>
            <a:off x="5264404" y="2248651"/>
            <a:ext cx="1712071" cy="658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D4D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Stack de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D4D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Desarrollo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D4D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D4D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actualizado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376;p40">
            <a:extLst>
              <a:ext uri="{FF2B5EF4-FFF2-40B4-BE49-F238E27FC236}">
                <a16:creationId xmlns:a16="http://schemas.microsoft.com/office/drawing/2014/main" id="{32EFE02C-A901-CC9E-ABE0-97B6CD493E56}"/>
              </a:ext>
            </a:extLst>
          </p:cNvPr>
          <p:cNvSpPr txBox="1"/>
          <p:nvPr/>
        </p:nvSpPr>
        <p:spPr>
          <a:xfrm>
            <a:off x="5173525" y="3234008"/>
            <a:ext cx="1844949" cy="1023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Reconstrucción utilizando.NET Core (C#)</a:t>
            </a:r>
            <a:r>
              <a:rPr lang="es-PE" altLang="es-PE" sz="12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alt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Reconstrucción utilizando </a:t>
            </a:r>
            <a:r>
              <a:rPr kumimoji="0" lang="es-PE" altLang="es-P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frontend</a:t>
            </a:r>
            <a:r>
              <a:rPr kumimoji="0" lang="es-PE" alt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PE" altLang="es-P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React</a:t>
            </a:r>
            <a:r>
              <a:rPr kumimoji="0" lang="es-PE" alt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s-PE" altLang="es-PE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Google Shape;374;p40">
            <a:extLst>
              <a:ext uri="{FF2B5EF4-FFF2-40B4-BE49-F238E27FC236}">
                <a16:creationId xmlns:a16="http://schemas.microsoft.com/office/drawing/2014/main" id="{8465FE1E-1CAC-A7F7-C4ED-D15D4149BF81}"/>
              </a:ext>
            </a:extLst>
          </p:cNvPr>
          <p:cNvSpPr/>
          <p:nvPr/>
        </p:nvSpPr>
        <p:spPr>
          <a:xfrm>
            <a:off x="7310369" y="2110902"/>
            <a:ext cx="1844948" cy="2636195"/>
          </a:xfrm>
          <a:prstGeom prst="roundRect">
            <a:avLst>
              <a:gd name="adj" fmla="val 7136"/>
            </a:avLst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375;p40">
            <a:extLst>
              <a:ext uri="{FF2B5EF4-FFF2-40B4-BE49-F238E27FC236}">
                <a16:creationId xmlns:a16="http://schemas.microsoft.com/office/drawing/2014/main" id="{8C6DB00E-7E39-684F-F2D5-450186B310FD}"/>
              </a:ext>
            </a:extLst>
          </p:cNvPr>
          <p:cNvSpPr txBox="1"/>
          <p:nvPr/>
        </p:nvSpPr>
        <p:spPr>
          <a:xfrm>
            <a:off x="7376806" y="2248651"/>
            <a:ext cx="1712071" cy="658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D4D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Dependencia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D4D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Mitigada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376;p40">
            <a:extLst>
              <a:ext uri="{FF2B5EF4-FFF2-40B4-BE49-F238E27FC236}">
                <a16:creationId xmlns:a16="http://schemas.microsoft.com/office/drawing/2014/main" id="{6873AAFB-E14D-4D86-30D5-638C6BA54559}"/>
              </a:ext>
            </a:extLst>
          </p:cNvPr>
          <p:cNvSpPr txBox="1"/>
          <p:nvPr/>
        </p:nvSpPr>
        <p:spPr>
          <a:xfrm>
            <a:off x="7310369" y="3044434"/>
            <a:ext cx="1928949" cy="1023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Java Applets, la funcionalidad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1200" noProof="0" dirty="0">
                <a:solidFill>
                  <a:prstClr val="black"/>
                </a:solidFill>
                <a:latin typeface="Arial" panose="020B0604020202020204" pitchFamily="34" charset="0"/>
              </a:rPr>
              <a:t>Migrando </a:t>
            </a:r>
            <a:r>
              <a:rPr kumimoji="0" lang="es-PE" altLang="es-P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frontend</a:t>
            </a:r>
            <a:r>
              <a:rPr kumimoji="0" lang="es-PE" alt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PE" altLang="es-P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React</a:t>
            </a:r>
            <a:r>
              <a:rPr kumimoji="0" lang="es-PE" alt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altLang="es-PE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0" name="Google Shape;363;p40">
            <a:extLst>
              <a:ext uri="{FF2B5EF4-FFF2-40B4-BE49-F238E27FC236}">
                <a16:creationId xmlns:a16="http://schemas.microsoft.com/office/drawing/2014/main" id="{474F5CE9-70EA-45D5-09E3-10ADAD6F4855}"/>
              </a:ext>
            </a:extLst>
          </p:cNvPr>
          <p:cNvCxnSpPr>
            <a:cxnSpLocks/>
          </p:cNvCxnSpPr>
          <p:nvPr/>
        </p:nvCxnSpPr>
        <p:spPr>
          <a:xfrm flipV="1">
            <a:off x="8240168" y="4747097"/>
            <a:ext cx="0" cy="524686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1" name="Google Shape;363;p40">
            <a:extLst>
              <a:ext uri="{FF2B5EF4-FFF2-40B4-BE49-F238E27FC236}">
                <a16:creationId xmlns:a16="http://schemas.microsoft.com/office/drawing/2014/main" id="{F71EDCA9-DDDB-BAEB-AF41-8B87C4DD6475}"/>
              </a:ext>
            </a:extLst>
          </p:cNvPr>
          <p:cNvCxnSpPr/>
          <p:nvPr/>
        </p:nvCxnSpPr>
        <p:spPr>
          <a:xfrm>
            <a:off x="10411685" y="1783578"/>
            <a:ext cx="0" cy="327323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2" name="Google Shape;374;p40">
            <a:extLst>
              <a:ext uri="{FF2B5EF4-FFF2-40B4-BE49-F238E27FC236}">
                <a16:creationId xmlns:a16="http://schemas.microsoft.com/office/drawing/2014/main" id="{7E77413C-BC3A-0D97-0934-6B73AE470E0F}"/>
              </a:ext>
            </a:extLst>
          </p:cNvPr>
          <p:cNvSpPr/>
          <p:nvPr/>
        </p:nvSpPr>
        <p:spPr>
          <a:xfrm>
            <a:off x="9489211" y="2110902"/>
            <a:ext cx="1844948" cy="2636194"/>
          </a:xfrm>
          <a:prstGeom prst="roundRect">
            <a:avLst>
              <a:gd name="adj" fmla="val 7136"/>
            </a:avLst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375;p40">
            <a:extLst>
              <a:ext uri="{FF2B5EF4-FFF2-40B4-BE49-F238E27FC236}">
                <a16:creationId xmlns:a16="http://schemas.microsoft.com/office/drawing/2014/main" id="{AFED33DE-B949-5119-ED1E-7353ADD7FA91}"/>
              </a:ext>
            </a:extLst>
          </p:cNvPr>
          <p:cNvSpPr txBox="1"/>
          <p:nvPr/>
        </p:nvSpPr>
        <p:spPr>
          <a:xfrm>
            <a:off x="9555649" y="2248651"/>
            <a:ext cx="1712071" cy="658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D4D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Riesgo atendido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376;p40">
            <a:extLst>
              <a:ext uri="{FF2B5EF4-FFF2-40B4-BE49-F238E27FC236}">
                <a16:creationId xmlns:a16="http://schemas.microsoft.com/office/drawing/2014/main" id="{F4363AC8-36E8-4EBC-733B-E7A8D8EB1520}"/>
              </a:ext>
            </a:extLst>
          </p:cNvPr>
          <p:cNvSpPr txBox="1"/>
          <p:nvPr/>
        </p:nvSpPr>
        <p:spPr>
          <a:xfrm>
            <a:off x="9473700" y="3135416"/>
            <a:ext cx="1928949" cy="1023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200" dirty="0">
                <a:solidFill>
                  <a:prstClr val="black"/>
                </a:solidFill>
                <a:latin typeface="Arial" panose="020B0604020202020204" pitchFamily="34" charset="0"/>
              </a:rPr>
              <a:t>Reemplazo de actividades </a:t>
            </a:r>
            <a:r>
              <a:rPr lang="es-PE" altLang="es-PE" sz="1200" dirty="0" err="1">
                <a:solidFill>
                  <a:prstClr val="black"/>
                </a:solidFill>
                <a:latin typeface="Arial" panose="020B0604020202020204" pitchFamily="34" charset="0"/>
              </a:rPr>
              <a:t>batch</a:t>
            </a:r>
            <a:r>
              <a:rPr lang="es-PE" altLang="es-PE" sz="1200" dirty="0">
                <a:solidFill>
                  <a:prstClr val="black"/>
                </a:solidFill>
                <a:latin typeface="Arial" panose="020B0604020202020204" pitchFamily="34" charset="0"/>
              </a:rPr>
              <a:t> manuales por procesos automatizados.</a:t>
            </a:r>
          </a:p>
        </p:txBody>
      </p:sp>
    </p:spTree>
    <p:extLst>
      <p:ext uri="{BB962C8B-B14F-4D97-AF65-F5344CB8AC3E}">
        <p14:creationId xmlns:p14="http://schemas.microsoft.com/office/powerpoint/2010/main" val="4219776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>
          <a:extLst>
            <a:ext uri="{FF2B5EF4-FFF2-40B4-BE49-F238E27FC236}">
              <a16:creationId xmlns:a16="http://schemas.microsoft.com/office/drawing/2014/main" id="{75A50779-7AEC-5A92-21F2-8B31F7F9C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>
            <a:extLst>
              <a:ext uri="{FF2B5EF4-FFF2-40B4-BE49-F238E27FC236}">
                <a16:creationId xmlns:a16="http://schemas.microsoft.com/office/drawing/2014/main" id="{41725B6B-A880-5517-0D89-9811BDB2F1E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3192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 </a:t>
            </a: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5" name="Google Shape;335;p40">
            <a:extLst>
              <a:ext uri="{FF2B5EF4-FFF2-40B4-BE49-F238E27FC236}">
                <a16:creationId xmlns:a16="http://schemas.microsoft.com/office/drawing/2014/main" id="{8C796A6E-9697-28B8-6F52-B858F581939B}"/>
              </a:ext>
            </a:extLst>
          </p:cNvPr>
          <p:cNvSpPr txBox="1"/>
          <p:nvPr/>
        </p:nvSpPr>
        <p:spPr>
          <a:xfrm>
            <a:off x="962125" y="384331"/>
            <a:ext cx="3076475" cy="1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133597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s-419" sz="2267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Logros</a:t>
            </a:r>
            <a:endParaRPr kumimoji="0" sz="2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p40">
            <a:extLst>
              <a:ext uri="{FF2B5EF4-FFF2-40B4-BE49-F238E27FC236}">
                <a16:creationId xmlns:a16="http://schemas.microsoft.com/office/drawing/2014/main" id="{B3D7376F-1F9B-8544-B863-1DB804E36077}"/>
              </a:ext>
            </a:extLst>
          </p:cNvPr>
          <p:cNvSpPr/>
          <p:nvPr/>
        </p:nvSpPr>
        <p:spPr>
          <a:xfrm>
            <a:off x="2102837" y="1374075"/>
            <a:ext cx="623600" cy="73600"/>
          </a:xfrm>
          <a:prstGeom prst="roundRect">
            <a:avLst>
              <a:gd name="adj" fmla="val 50000"/>
            </a:avLst>
          </a:prstGeom>
          <a:solidFill>
            <a:srgbClr val="F20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FE98562-CFA2-2492-F93A-0B9B984F226B}"/>
              </a:ext>
            </a:extLst>
          </p:cNvPr>
          <p:cNvSpPr txBox="1"/>
          <p:nvPr/>
        </p:nvSpPr>
        <p:spPr>
          <a:xfrm>
            <a:off x="454675" y="2761387"/>
            <a:ext cx="46507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5400" b="1" i="0" u="none" strike="noStrike" kern="1200" cap="none" spc="0" normalizeH="0" baseline="0" noProof="0" dirty="0">
                <a:ln>
                  <a:noFill/>
                </a:ln>
                <a:solidFill>
                  <a:srgbClr val="1B1C1D"/>
                </a:solidFill>
                <a:effectLst/>
                <a:uLnTx/>
                <a:uFillTx/>
                <a:latin typeface="Google Sans Text"/>
                <a:ea typeface="+mn-ea"/>
                <a:cs typeface="+mn-cs"/>
              </a:rPr>
              <a:t>28%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PE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1B1C1D"/>
                </a:solidFill>
                <a:effectLst/>
                <a:uLnTx/>
                <a:uFillTx/>
                <a:latin typeface="Google Sans Text"/>
                <a:ea typeface="+mn-ea"/>
                <a:cs typeface="+mn-cs"/>
              </a:rPr>
              <a:t>más eficiente el </a:t>
            </a:r>
            <a:r>
              <a:rPr lang="es-PE" altLang="es-PE" dirty="0">
                <a:solidFill>
                  <a:srgbClr val="1B1C1D"/>
                </a:solidFill>
                <a:latin typeface="Google Sans Text"/>
              </a:rPr>
              <a:t>tiempo de Sprint ejecutados versus la</a:t>
            </a:r>
            <a:r>
              <a:rPr kumimoji="0" lang="es-PE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1B1C1D"/>
                </a:solidFill>
                <a:effectLst/>
                <a:uLnTx/>
                <a:uFillTx/>
                <a:latin typeface="Google Sans Text"/>
                <a:ea typeface="+mn-ea"/>
                <a:cs typeface="+mn-cs"/>
              </a:rPr>
              <a:t> estimación de modernización sin uso de herramientas de IA.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srgbClr val="1B1C1D"/>
              </a:solidFill>
              <a:effectLst/>
              <a:uLnTx/>
              <a:uFillTx/>
              <a:latin typeface="Google Sans Tex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400" b="0" i="1" u="none" strike="noStrike" kern="1200" cap="none" spc="0" normalizeH="0" baseline="0" noProof="0" dirty="0">
                <a:ln>
                  <a:noFill/>
                </a:ln>
                <a:solidFill>
                  <a:srgbClr val="1B1C1D"/>
                </a:solidFill>
                <a:effectLst/>
                <a:uLnTx/>
                <a:uFillTx/>
                <a:latin typeface="Google Sans Text"/>
                <a:ea typeface="+mn-ea"/>
                <a:cs typeface="+mn-cs"/>
              </a:rPr>
              <a:t>Fuente: Propia</a:t>
            </a:r>
          </a:p>
        </p:txBody>
      </p:sp>
      <p:sp>
        <p:nvSpPr>
          <p:cNvPr id="2" name="object 20">
            <a:extLst>
              <a:ext uri="{FF2B5EF4-FFF2-40B4-BE49-F238E27FC236}">
                <a16:creationId xmlns:a16="http://schemas.microsoft.com/office/drawing/2014/main" id="{B86545CA-5682-68EC-39FC-FE8B47854FF9}"/>
              </a:ext>
            </a:extLst>
          </p:cNvPr>
          <p:cNvSpPr/>
          <p:nvPr/>
        </p:nvSpPr>
        <p:spPr>
          <a:xfrm>
            <a:off x="6124099" y="2417636"/>
            <a:ext cx="0" cy="3240405"/>
          </a:xfrm>
          <a:custGeom>
            <a:avLst/>
            <a:gdLst/>
            <a:ahLst/>
            <a:cxnLst/>
            <a:rect l="l" t="t" r="r" b="b"/>
            <a:pathLst>
              <a:path h="4320540">
                <a:moveTo>
                  <a:pt x="0" y="4319968"/>
                </a:moveTo>
                <a:lnTo>
                  <a:pt x="0" y="0"/>
                </a:lnTo>
              </a:path>
            </a:pathLst>
          </a:custGeom>
          <a:ln w="57150">
            <a:solidFill>
              <a:srgbClr val="36464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0583E96-46EC-8718-186D-3643DAD4C874}"/>
              </a:ext>
            </a:extLst>
          </p:cNvPr>
          <p:cNvSpPr txBox="1"/>
          <p:nvPr/>
        </p:nvSpPr>
        <p:spPr>
          <a:xfrm>
            <a:off x="6407805" y="2175790"/>
            <a:ext cx="5620406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5400" b="1" i="0" u="none" strike="noStrike" kern="1200" cap="none" spc="0" normalizeH="0" baseline="0" noProof="0" dirty="0">
                <a:ln>
                  <a:noFill/>
                </a:ln>
                <a:solidFill>
                  <a:srgbClr val="1B1C1D"/>
                </a:solidFill>
                <a:effectLst/>
                <a:uLnTx/>
                <a:uFillTx/>
                <a:latin typeface="Google Sans Text"/>
                <a:ea typeface="+mn-ea"/>
                <a:cs typeface="+mn-cs"/>
              </a:rPr>
              <a:t>40% </a:t>
            </a:r>
            <a:r>
              <a:rPr kumimoji="0" lang="es-PE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1B1C1D"/>
                </a:solidFill>
                <a:effectLst/>
                <a:uLnTx/>
                <a:uFillTx/>
                <a:latin typeface="Google Sans Text"/>
                <a:ea typeface="+mn-ea"/>
                <a:cs typeface="+mn-cs"/>
              </a:rPr>
              <a:t>Más eficiente en tiempos de procesamiento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srgbClr val="1B1C1D"/>
              </a:solidFill>
              <a:effectLst/>
              <a:uLnTx/>
              <a:uFillTx/>
              <a:latin typeface="Google Sans Tex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4800" b="1" i="0" u="none" strike="noStrike" kern="1200" cap="none" spc="0" normalizeH="0" baseline="0" noProof="0" dirty="0">
                <a:ln>
                  <a:noFill/>
                </a:ln>
                <a:solidFill>
                  <a:srgbClr val="1B1C1D"/>
                </a:solidFill>
                <a:effectLst/>
                <a:uLnTx/>
                <a:uFillTx/>
                <a:latin typeface="Google Sans Text"/>
                <a:ea typeface="+mn-ea"/>
                <a:cs typeface="+mn-cs"/>
              </a:rPr>
              <a:t>60% </a:t>
            </a:r>
            <a:r>
              <a:rPr kumimoji="0" lang="es-PE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1B1C1D"/>
                </a:solidFill>
                <a:effectLst/>
                <a:uLnTx/>
                <a:uFillTx/>
                <a:latin typeface="Google Sans Text"/>
                <a:ea typeface="+mn-ea"/>
                <a:cs typeface="+mn-cs"/>
              </a:rPr>
              <a:t>de mayor disponibilidad del sistema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srgbClr val="1B1C1D"/>
              </a:solidFill>
              <a:effectLst/>
              <a:uLnTx/>
              <a:uFillTx/>
              <a:latin typeface="Google Sans Tex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4800" b="1" i="0" u="none" strike="noStrike" kern="1200" cap="none" spc="0" normalizeH="0" baseline="0" noProof="0" dirty="0">
                <a:ln>
                  <a:noFill/>
                </a:ln>
                <a:solidFill>
                  <a:srgbClr val="1B1C1D"/>
                </a:solidFill>
                <a:effectLst/>
                <a:uLnTx/>
                <a:uFillTx/>
                <a:latin typeface="Google Sans Text"/>
                <a:ea typeface="+mn-ea"/>
                <a:cs typeface="+mn-cs"/>
              </a:rPr>
              <a:t>15%</a:t>
            </a:r>
            <a:r>
              <a:rPr kumimoji="0" lang="es-PE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1B1C1D"/>
                </a:solidFill>
                <a:effectLst/>
                <a:uLnTx/>
                <a:uFillTx/>
                <a:latin typeface="Google Sans Text"/>
                <a:ea typeface="+mn-ea"/>
                <a:cs typeface="+mn-cs"/>
              </a:rPr>
              <a:t> a </a:t>
            </a:r>
            <a:r>
              <a:rPr kumimoji="0" lang="es-PE" altLang="es-PE" sz="4800" b="1" i="0" u="none" strike="noStrike" kern="1200" cap="none" spc="0" normalizeH="0" baseline="0" noProof="0" dirty="0">
                <a:ln>
                  <a:noFill/>
                </a:ln>
                <a:solidFill>
                  <a:srgbClr val="1B1C1D"/>
                </a:solidFill>
                <a:effectLst/>
                <a:uLnTx/>
                <a:uFillTx/>
                <a:latin typeface="Google Sans Text"/>
                <a:ea typeface="+mn-ea"/>
                <a:cs typeface="+mn-cs"/>
              </a:rPr>
              <a:t>20% </a:t>
            </a:r>
            <a:r>
              <a:rPr kumimoji="0" lang="es-PE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1B1C1D"/>
                </a:solidFill>
                <a:effectLst/>
                <a:uLnTx/>
                <a:uFillTx/>
                <a:latin typeface="Google Sans Text"/>
                <a:ea typeface="+mn-ea"/>
                <a:cs typeface="+mn-cs"/>
              </a:rPr>
              <a:t>reducción de costos mensuales por plataforma moderna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srgbClr val="1B1C1D"/>
              </a:solidFill>
              <a:effectLst/>
              <a:uLnTx/>
              <a:uFillTx/>
              <a:latin typeface="Google Sans Tex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400" b="0" i="1" u="none" strike="noStrike" kern="1200" cap="none" spc="0" normalizeH="0" baseline="0" noProof="0" dirty="0">
                <a:ln>
                  <a:noFill/>
                </a:ln>
                <a:solidFill>
                  <a:srgbClr val="1B1C1D"/>
                </a:solidFill>
                <a:effectLst/>
                <a:uLnTx/>
                <a:uFillTx/>
                <a:latin typeface="Google Sans Text"/>
                <a:ea typeface="+mn-ea"/>
                <a:cs typeface="+mn-cs"/>
              </a:rPr>
              <a:t>Fuente: Gartner</a:t>
            </a:r>
          </a:p>
        </p:txBody>
      </p:sp>
      <p:sp>
        <p:nvSpPr>
          <p:cNvPr id="5" name="Google Shape;335;p40">
            <a:extLst>
              <a:ext uri="{FF2B5EF4-FFF2-40B4-BE49-F238E27FC236}">
                <a16:creationId xmlns:a16="http://schemas.microsoft.com/office/drawing/2014/main" id="{902A53B5-D4E2-6C67-F436-A3C38F20D2CF}"/>
              </a:ext>
            </a:extLst>
          </p:cNvPr>
          <p:cNvSpPr txBox="1"/>
          <p:nvPr/>
        </p:nvSpPr>
        <p:spPr>
          <a:xfrm>
            <a:off x="7467700" y="384331"/>
            <a:ext cx="3076475" cy="1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133597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s-419" sz="2267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Expectativas</a:t>
            </a:r>
            <a:endParaRPr kumimoji="0" sz="2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336;p40">
            <a:extLst>
              <a:ext uri="{FF2B5EF4-FFF2-40B4-BE49-F238E27FC236}">
                <a16:creationId xmlns:a16="http://schemas.microsoft.com/office/drawing/2014/main" id="{C4623107-5254-2BB8-4039-6B34A760012B}"/>
              </a:ext>
            </a:extLst>
          </p:cNvPr>
          <p:cNvSpPr/>
          <p:nvPr/>
        </p:nvSpPr>
        <p:spPr>
          <a:xfrm>
            <a:off x="8665562" y="1374075"/>
            <a:ext cx="623600" cy="73600"/>
          </a:xfrm>
          <a:prstGeom prst="roundRect">
            <a:avLst>
              <a:gd name="adj" fmla="val 50000"/>
            </a:avLst>
          </a:prstGeom>
          <a:solidFill>
            <a:srgbClr val="F20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993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>
          <a:extLst>
            <a:ext uri="{FF2B5EF4-FFF2-40B4-BE49-F238E27FC236}">
              <a16:creationId xmlns:a16="http://schemas.microsoft.com/office/drawing/2014/main" id="{0AE6AFDF-CC0B-9638-8235-A8ABB94CB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5">
            <a:extLst>
              <a:ext uri="{FF2B5EF4-FFF2-40B4-BE49-F238E27FC236}">
                <a16:creationId xmlns:a16="http://schemas.microsoft.com/office/drawing/2014/main" id="{ED42373D-6263-E5C4-F90C-A1C3EF10684D}"/>
              </a:ext>
            </a:extLst>
          </p:cNvPr>
          <p:cNvSpPr/>
          <p:nvPr/>
        </p:nvSpPr>
        <p:spPr>
          <a:xfrm>
            <a:off x="519865" y="1592466"/>
            <a:ext cx="623600" cy="73600"/>
          </a:xfrm>
          <a:prstGeom prst="roundRect">
            <a:avLst>
              <a:gd name="adj" fmla="val 50000"/>
            </a:avLst>
          </a:prstGeom>
          <a:solidFill>
            <a:srgbClr val="F20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6" name="Google Shape;596;p45">
            <a:extLst>
              <a:ext uri="{FF2B5EF4-FFF2-40B4-BE49-F238E27FC236}">
                <a16:creationId xmlns:a16="http://schemas.microsoft.com/office/drawing/2014/main" id="{09CFD341-F277-73C6-46D6-E900120BB34E}"/>
              </a:ext>
            </a:extLst>
          </p:cNvPr>
          <p:cNvSpPr/>
          <p:nvPr/>
        </p:nvSpPr>
        <p:spPr>
          <a:xfrm>
            <a:off x="-110433" y="6925833"/>
            <a:ext cx="12451600" cy="34000"/>
          </a:xfrm>
          <a:prstGeom prst="rect">
            <a:avLst/>
          </a:prstGeom>
          <a:solidFill>
            <a:srgbClr val="F20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597" name="Google Shape;597;p45">
            <a:extLst>
              <a:ext uri="{FF2B5EF4-FFF2-40B4-BE49-F238E27FC236}">
                <a16:creationId xmlns:a16="http://schemas.microsoft.com/office/drawing/2014/main" id="{6D3C9C47-F689-D3B2-A97E-725CDD96EDB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3192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pt-BR"/>
              <a:t>|  </a:t>
            </a:r>
            <a:fld id="{00000000-1234-1234-1234-123412341234}" type="slidenum">
              <a:rPr lang="pt-BR"/>
              <a:pPr/>
              <a:t>13</a:t>
            </a:fld>
            <a:endParaRPr/>
          </a:p>
        </p:txBody>
      </p:sp>
      <p:sp>
        <p:nvSpPr>
          <p:cNvPr id="598" name="Google Shape;598;p45">
            <a:extLst>
              <a:ext uri="{FF2B5EF4-FFF2-40B4-BE49-F238E27FC236}">
                <a16:creationId xmlns:a16="http://schemas.microsoft.com/office/drawing/2014/main" id="{5DA20E9A-0C40-10A5-D3AE-D288D5CACC6C}"/>
              </a:ext>
            </a:extLst>
          </p:cNvPr>
          <p:cNvSpPr txBox="1"/>
          <p:nvPr/>
        </p:nvSpPr>
        <p:spPr>
          <a:xfrm>
            <a:off x="352032" y="419734"/>
            <a:ext cx="4116800" cy="1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pt-BR" sz="3200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Jornada de
</a:t>
            </a:r>
            <a:r>
              <a:rPr lang="pt-BR" sz="3200" dirty="0" err="1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Transformación</a:t>
            </a:r>
            <a:endParaRPr sz="3200" dirty="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9" name="Google Shape;599;p45">
            <a:extLst>
              <a:ext uri="{FF2B5EF4-FFF2-40B4-BE49-F238E27FC236}">
                <a16:creationId xmlns:a16="http://schemas.microsoft.com/office/drawing/2014/main" id="{A5E9D4D5-E4CF-3896-C8E2-94DF22557D86}"/>
              </a:ext>
            </a:extLst>
          </p:cNvPr>
          <p:cNvPicPr preferRelativeResize="0"/>
          <p:nvPr/>
        </p:nvPicPr>
        <p:blipFill rotWithShape="1">
          <a:blip r:embed="rId3">
            <a:alphaModFix amt="15000"/>
          </a:blip>
          <a:srcRect t="5983" r="48644" b="5895"/>
          <a:stretch/>
        </p:blipFill>
        <p:spPr>
          <a:xfrm>
            <a:off x="4734934" y="-94900"/>
            <a:ext cx="7606231" cy="705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5">
            <a:extLst>
              <a:ext uri="{FF2B5EF4-FFF2-40B4-BE49-F238E27FC236}">
                <a16:creationId xmlns:a16="http://schemas.microsoft.com/office/drawing/2014/main" id="{3DD57900-A4E5-273A-9137-8B1619338CB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6001" y="934334"/>
            <a:ext cx="3265567" cy="4856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45">
            <a:extLst>
              <a:ext uri="{FF2B5EF4-FFF2-40B4-BE49-F238E27FC236}">
                <a16:creationId xmlns:a16="http://schemas.microsoft.com/office/drawing/2014/main" id="{A395CD1C-99CB-9B56-640E-E6BCB197ED9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5768" y="934334"/>
            <a:ext cx="2370833" cy="325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45">
            <a:extLst>
              <a:ext uri="{FF2B5EF4-FFF2-40B4-BE49-F238E27FC236}">
                <a16:creationId xmlns:a16="http://schemas.microsoft.com/office/drawing/2014/main" id="{E1E01BB1-29DD-72A8-F02A-0B68E0B283F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734918" y="934334"/>
            <a:ext cx="2370833" cy="325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45">
            <a:extLst>
              <a:ext uri="{FF2B5EF4-FFF2-40B4-BE49-F238E27FC236}">
                <a16:creationId xmlns:a16="http://schemas.microsoft.com/office/drawing/2014/main" id="{08B2CA11-599C-8680-A00A-34D80B258FB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7913" y="4103367"/>
            <a:ext cx="1495188" cy="166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5">
            <a:extLst>
              <a:ext uri="{FF2B5EF4-FFF2-40B4-BE49-F238E27FC236}">
                <a16:creationId xmlns:a16="http://schemas.microsoft.com/office/drawing/2014/main" id="{7D70F182-AA1A-8659-8111-99E18E0FCFE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85767" y="4103367"/>
            <a:ext cx="1475799" cy="166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45">
            <a:extLst>
              <a:ext uri="{FF2B5EF4-FFF2-40B4-BE49-F238E27FC236}">
                <a16:creationId xmlns:a16="http://schemas.microsoft.com/office/drawing/2014/main" id="{C7E2426A-C1BC-1333-B2CD-5A05724933E8}"/>
              </a:ext>
            </a:extLst>
          </p:cNvPr>
          <p:cNvSpPr/>
          <p:nvPr/>
        </p:nvSpPr>
        <p:spPr>
          <a:xfrm>
            <a:off x="7248567" y="1524000"/>
            <a:ext cx="1794400" cy="524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CLOUD</a:t>
            </a:r>
            <a:endParaRPr sz="2400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06" name="Google Shape;606;p45">
            <a:extLst>
              <a:ext uri="{FF2B5EF4-FFF2-40B4-BE49-F238E27FC236}">
                <a16:creationId xmlns:a16="http://schemas.microsoft.com/office/drawing/2014/main" id="{2F9AE153-BAFB-6046-C43C-89492E8CDB39}"/>
              </a:ext>
            </a:extLst>
          </p:cNvPr>
          <p:cNvSpPr/>
          <p:nvPr/>
        </p:nvSpPr>
        <p:spPr>
          <a:xfrm>
            <a:off x="8239567" y="3100033"/>
            <a:ext cx="1584800" cy="5248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1200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ENTERPRISE</a:t>
            </a:r>
            <a:endParaRPr sz="1200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algn="ctr"/>
            <a:r>
              <a:rPr lang="pt-BR" sz="2400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APPS</a:t>
            </a:r>
            <a:endParaRPr sz="2400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07" name="Google Shape;607;p45">
            <a:extLst>
              <a:ext uri="{FF2B5EF4-FFF2-40B4-BE49-F238E27FC236}">
                <a16:creationId xmlns:a16="http://schemas.microsoft.com/office/drawing/2014/main" id="{82D56E52-8226-4F9C-9670-713B7F402CAB}"/>
              </a:ext>
            </a:extLst>
          </p:cNvPr>
          <p:cNvSpPr/>
          <p:nvPr/>
        </p:nvSpPr>
        <p:spPr>
          <a:xfrm>
            <a:off x="6339733" y="3100033"/>
            <a:ext cx="1858800" cy="524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CYBER</a:t>
            </a:r>
            <a:endParaRPr sz="2667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08" name="Google Shape;608;p45">
            <a:extLst>
              <a:ext uri="{FF2B5EF4-FFF2-40B4-BE49-F238E27FC236}">
                <a16:creationId xmlns:a16="http://schemas.microsoft.com/office/drawing/2014/main" id="{DE1DF0FB-B8CF-82A2-8EB7-FAA9EDFAF3C0}"/>
              </a:ext>
            </a:extLst>
          </p:cNvPr>
          <p:cNvSpPr/>
          <p:nvPr/>
        </p:nvSpPr>
        <p:spPr>
          <a:xfrm>
            <a:off x="7257233" y="4676067"/>
            <a:ext cx="1794400" cy="524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DIGITAL</a:t>
            </a:r>
            <a:endParaRPr sz="2400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09" name="Google Shape;609;p45">
            <a:extLst>
              <a:ext uri="{FF2B5EF4-FFF2-40B4-BE49-F238E27FC236}">
                <a16:creationId xmlns:a16="http://schemas.microsoft.com/office/drawing/2014/main" id="{75444A84-AA16-3116-A5B6-7A94DA4239F5}"/>
              </a:ext>
            </a:extLst>
          </p:cNvPr>
          <p:cNvSpPr txBox="1"/>
          <p:nvPr/>
        </p:nvSpPr>
        <p:spPr>
          <a:xfrm>
            <a:off x="5683367" y="1445700"/>
            <a:ext cx="13568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IoT &amp; SMART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SYSTEM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0" name="Google Shape;610;p45">
            <a:extLst>
              <a:ext uri="{FF2B5EF4-FFF2-40B4-BE49-F238E27FC236}">
                <a16:creationId xmlns:a16="http://schemas.microsoft.com/office/drawing/2014/main" id="{40FCF19F-02C4-7692-8216-499860B044E5}"/>
              </a:ext>
            </a:extLst>
          </p:cNvPr>
          <p:cNvSpPr txBox="1"/>
          <p:nvPr/>
        </p:nvSpPr>
        <p:spPr>
          <a:xfrm>
            <a:off x="4734933" y="3042033"/>
            <a:ext cx="14756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DIGITAL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WORKPLACE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1" name="Google Shape;611;p45">
            <a:extLst>
              <a:ext uri="{FF2B5EF4-FFF2-40B4-BE49-F238E27FC236}">
                <a16:creationId xmlns:a16="http://schemas.microsoft.com/office/drawing/2014/main" id="{B886BAFD-E721-8B54-728C-D1556D7D9626}"/>
              </a:ext>
            </a:extLst>
          </p:cNvPr>
          <p:cNvSpPr txBox="1"/>
          <p:nvPr/>
        </p:nvSpPr>
        <p:spPr>
          <a:xfrm>
            <a:off x="5697100" y="4615233"/>
            <a:ext cx="13568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ECM &amp; BI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2" name="Google Shape;612;p45">
            <a:extLst>
              <a:ext uri="{FF2B5EF4-FFF2-40B4-BE49-F238E27FC236}">
                <a16:creationId xmlns:a16="http://schemas.microsoft.com/office/drawing/2014/main" id="{EF0180BA-C372-3226-F8AA-94B3250F0A08}"/>
              </a:ext>
            </a:extLst>
          </p:cNvPr>
          <p:cNvSpPr txBox="1"/>
          <p:nvPr/>
        </p:nvSpPr>
        <p:spPr>
          <a:xfrm>
            <a:off x="9109267" y="4615233"/>
            <a:ext cx="16288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2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PLATAFORMAS</a:t>
            </a:r>
            <a:endParaRPr sz="12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3" name="Google Shape;613;p45">
            <a:extLst>
              <a:ext uri="{FF2B5EF4-FFF2-40B4-BE49-F238E27FC236}">
                <a16:creationId xmlns:a16="http://schemas.microsoft.com/office/drawing/2014/main" id="{36314E24-697E-095D-91D3-A202E625B138}"/>
              </a:ext>
            </a:extLst>
          </p:cNvPr>
          <p:cNvSpPr txBox="1"/>
          <p:nvPr/>
        </p:nvSpPr>
        <p:spPr>
          <a:xfrm>
            <a:off x="9987000" y="3042033"/>
            <a:ext cx="16288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ESG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4" name="Google Shape;614;p45">
            <a:extLst>
              <a:ext uri="{FF2B5EF4-FFF2-40B4-BE49-F238E27FC236}">
                <a16:creationId xmlns:a16="http://schemas.microsoft.com/office/drawing/2014/main" id="{107D4E5A-C90F-AE0F-03D6-5A0ECB7D4BF6}"/>
              </a:ext>
            </a:extLst>
          </p:cNvPr>
          <p:cNvSpPr txBox="1"/>
          <p:nvPr/>
        </p:nvSpPr>
        <p:spPr>
          <a:xfrm>
            <a:off x="9109267" y="1445700"/>
            <a:ext cx="16288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DADOS &amp; IA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15" name="Google Shape;615;p45">
            <a:extLst>
              <a:ext uri="{FF2B5EF4-FFF2-40B4-BE49-F238E27FC236}">
                <a16:creationId xmlns:a16="http://schemas.microsoft.com/office/drawing/2014/main" id="{FB84F393-D0F7-5A44-E18F-A53AB887658D}"/>
              </a:ext>
            </a:extLst>
          </p:cNvPr>
          <p:cNvGrpSpPr/>
          <p:nvPr/>
        </p:nvGrpSpPr>
        <p:grpSpPr>
          <a:xfrm>
            <a:off x="5468434" y="5438067"/>
            <a:ext cx="5423167" cy="598839"/>
            <a:chOff x="4101325" y="4078550"/>
            <a:chExt cx="4067375" cy="449129"/>
          </a:xfrm>
        </p:grpSpPr>
        <p:grpSp>
          <p:nvGrpSpPr>
            <p:cNvPr id="616" name="Google Shape;616;p45">
              <a:extLst>
                <a:ext uri="{FF2B5EF4-FFF2-40B4-BE49-F238E27FC236}">
                  <a16:creationId xmlns:a16="http://schemas.microsoft.com/office/drawing/2014/main" id="{020C1F37-2936-2C51-5C9D-063EBE06089C}"/>
                </a:ext>
              </a:extLst>
            </p:cNvPr>
            <p:cNvGrpSpPr/>
            <p:nvPr/>
          </p:nvGrpSpPr>
          <p:grpSpPr>
            <a:xfrm>
              <a:off x="4101325" y="4096800"/>
              <a:ext cx="2012000" cy="430800"/>
              <a:chOff x="4075575" y="4096800"/>
              <a:chExt cx="2012000" cy="430800"/>
            </a:xfrm>
          </p:grpSpPr>
          <p:cxnSp>
            <p:nvCxnSpPr>
              <p:cNvPr id="617" name="Google Shape;617;p45">
                <a:extLst>
                  <a:ext uri="{FF2B5EF4-FFF2-40B4-BE49-F238E27FC236}">
                    <a16:creationId xmlns:a16="http://schemas.microsoft.com/office/drawing/2014/main" id="{D3E572AA-F9CB-BE16-8051-78B5D7CCA282}"/>
                  </a:ext>
                </a:extLst>
              </p:cNvPr>
              <p:cNvCxnSpPr/>
              <p:nvPr/>
            </p:nvCxnSpPr>
            <p:spPr>
              <a:xfrm>
                <a:off x="4075575" y="4096800"/>
                <a:ext cx="729600" cy="4296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cxnSp>
          <p:cxnSp>
            <p:nvCxnSpPr>
              <p:cNvPr id="618" name="Google Shape;618;p45">
                <a:extLst>
                  <a:ext uri="{FF2B5EF4-FFF2-40B4-BE49-F238E27FC236}">
                    <a16:creationId xmlns:a16="http://schemas.microsoft.com/office/drawing/2014/main" id="{9788E49E-7137-239F-6CB6-C691D108A994}"/>
                  </a:ext>
                </a:extLst>
              </p:cNvPr>
              <p:cNvCxnSpPr/>
              <p:nvPr/>
            </p:nvCxnSpPr>
            <p:spPr>
              <a:xfrm flipH="1">
                <a:off x="4804775" y="4145950"/>
                <a:ext cx="607500" cy="352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45">
                <a:extLst>
                  <a:ext uri="{FF2B5EF4-FFF2-40B4-BE49-F238E27FC236}">
                    <a16:creationId xmlns:a16="http://schemas.microsoft.com/office/drawing/2014/main" id="{93A66BE0-B4D1-65CD-D9F1-CD96BDA7960F}"/>
                  </a:ext>
                </a:extLst>
              </p:cNvPr>
              <p:cNvCxnSpPr/>
              <p:nvPr/>
            </p:nvCxnSpPr>
            <p:spPr>
              <a:xfrm>
                <a:off x="5393675" y="4108500"/>
                <a:ext cx="693900" cy="4191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</p:grpSp>
        <p:grpSp>
          <p:nvGrpSpPr>
            <p:cNvPr id="620" name="Google Shape;620;p45">
              <a:extLst>
                <a:ext uri="{FF2B5EF4-FFF2-40B4-BE49-F238E27FC236}">
                  <a16:creationId xmlns:a16="http://schemas.microsoft.com/office/drawing/2014/main" id="{47A8F610-A9E1-F5B9-8FF9-6654A3E11A5E}"/>
                </a:ext>
              </a:extLst>
            </p:cNvPr>
            <p:cNvGrpSpPr/>
            <p:nvPr/>
          </p:nvGrpSpPr>
          <p:grpSpPr>
            <a:xfrm flipH="1">
              <a:off x="6115796" y="4078550"/>
              <a:ext cx="2052904" cy="449129"/>
              <a:chOff x="4075575" y="4096800"/>
              <a:chExt cx="2052904" cy="449129"/>
            </a:xfrm>
          </p:grpSpPr>
          <p:cxnSp>
            <p:nvCxnSpPr>
              <p:cNvPr id="621" name="Google Shape;621;p45">
                <a:extLst>
                  <a:ext uri="{FF2B5EF4-FFF2-40B4-BE49-F238E27FC236}">
                    <a16:creationId xmlns:a16="http://schemas.microsoft.com/office/drawing/2014/main" id="{5F0CB312-02A6-D42E-9763-2008BFB3524D}"/>
                  </a:ext>
                </a:extLst>
              </p:cNvPr>
              <p:cNvCxnSpPr/>
              <p:nvPr/>
            </p:nvCxnSpPr>
            <p:spPr>
              <a:xfrm>
                <a:off x="4075575" y="4096800"/>
                <a:ext cx="729600" cy="4296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cxnSp>
          <p:cxnSp>
            <p:nvCxnSpPr>
              <p:cNvPr id="622" name="Google Shape;622;p45">
                <a:extLst>
                  <a:ext uri="{FF2B5EF4-FFF2-40B4-BE49-F238E27FC236}">
                    <a16:creationId xmlns:a16="http://schemas.microsoft.com/office/drawing/2014/main" id="{DAD36D33-7708-ACDB-BC96-C1CD6C420A20}"/>
                  </a:ext>
                </a:extLst>
              </p:cNvPr>
              <p:cNvCxnSpPr/>
              <p:nvPr/>
            </p:nvCxnSpPr>
            <p:spPr>
              <a:xfrm flipH="1">
                <a:off x="4804775" y="4145950"/>
                <a:ext cx="607500" cy="352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45">
                <a:extLst>
                  <a:ext uri="{FF2B5EF4-FFF2-40B4-BE49-F238E27FC236}">
                    <a16:creationId xmlns:a16="http://schemas.microsoft.com/office/drawing/2014/main" id="{5F29CEC0-8CA5-BDC8-49D8-5680FDBF11E7}"/>
                  </a:ext>
                </a:extLst>
              </p:cNvPr>
              <p:cNvCxnSpPr/>
              <p:nvPr/>
            </p:nvCxnSpPr>
            <p:spPr>
              <a:xfrm>
                <a:off x="5393479" y="4108529"/>
                <a:ext cx="735000" cy="437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</p:grpSp>
      </p:grpSp>
      <p:sp>
        <p:nvSpPr>
          <p:cNvPr id="624" name="Google Shape;624;p45">
            <a:extLst>
              <a:ext uri="{FF2B5EF4-FFF2-40B4-BE49-F238E27FC236}">
                <a16:creationId xmlns:a16="http://schemas.microsoft.com/office/drawing/2014/main" id="{A45D0350-83B6-802F-335D-AF6183C68245}"/>
              </a:ext>
            </a:extLst>
          </p:cNvPr>
          <p:cNvSpPr/>
          <p:nvPr/>
        </p:nvSpPr>
        <p:spPr>
          <a:xfrm>
            <a:off x="7023633" y="5937933"/>
            <a:ext cx="2261600" cy="306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933">
                <a:latin typeface="Montserrat SemiBold"/>
                <a:ea typeface="Montserrat SemiBold"/>
                <a:cs typeface="Montserrat SemiBold"/>
                <a:sym typeface="Montserrat SemiBold"/>
              </a:rPr>
              <a:t>MANAGED &amp;</a:t>
            </a:r>
            <a:endParaRPr sz="933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algn="ctr"/>
            <a:r>
              <a:rPr lang="pt-BR" sz="933">
                <a:latin typeface="Montserrat SemiBold"/>
                <a:ea typeface="Montserrat SemiBold"/>
                <a:cs typeface="Montserrat SemiBold"/>
                <a:sym typeface="Montserrat SemiBold"/>
              </a:rPr>
              <a:t>PROFESSIONAL SERVICES</a:t>
            </a:r>
            <a:endParaRPr sz="933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3" name="Google Shape;204;p38">
            <a:extLst>
              <a:ext uri="{FF2B5EF4-FFF2-40B4-BE49-F238E27FC236}">
                <a16:creationId xmlns:a16="http://schemas.microsoft.com/office/drawing/2014/main" id="{12EACB16-7BC5-DA65-C7F9-435F0AE038E8}"/>
              </a:ext>
            </a:extLst>
          </p:cNvPr>
          <p:cNvGrpSpPr/>
          <p:nvPr/>
        </p:nvGrpSpPr>
        <p:grpSpPr>
          <a:xfrm>
            <a:off x="666207" y="4156805"/>
            <a:ext cx="2775488" cy="480600"/>
            <a:chOff x="450575" y="2097525"/>
            <a:chExt cx="2775488" cy="480600"/>
          </a:xfrm>
        </p:grpSpPr>
        <p:sp>
          <p:nvSpPr>
            <p:cNvPr id="4" name="Google Shape;205;p38">
              <a:extLst>
                <a:ext uri="{FF2B5EF4-FFF2-40B4-BE49-F238E27FC236}">
                  <a16:creationId xmlns:a16="http://schemas.microsoft.com/office/drawing/2014/main" id="{4839A670-2406-75A6-48B3-ABCA75FD1341}"/>
                </a:ext>
              </a:extLst>
            </p:cNvPr>
            <p:cNvSpPr txBox="1"/>
            <p:nvPr/>
          </p:nvSpPr>
          <p:spPr>
            <a:xfrm>
              <a:off x="1372963" y="2097525"/>
              <a:ext cx="1853100" cy="48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000" dirty="0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Unidades </a:t>
              </a:r>
              <a:endParaRPr sz="1000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dirty="0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 América Latina</a:t>
              </a:r>
              <a:endParaRPr sz="1000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" name="Google Shape;206;p38">
              <a:extLst>
                <a:ext uri="{FF2B5EF4-FFF2-40B4-BE49-F238E27FC236}">
                  <a16:creationId xmlns:a16="http://schemas.microsoft.com/office/drawing/2014/main" id="{6E138F08-0F78-ACAB-3EEF-79F82A787D45}"/>
                </a:ext>
              </a:extLst>
            </p:cNvPr>
            <p:cNvSpPr txBox="1"/>
            <p:nvPr/>
          </p:nvSpPr>
          <p:spPr>
            <a:xfrm>
              <a:off x="450575" y="2115225"/>
              <a:ext cx="976800" cy="44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000">
                  <a:solidFill>
                    <a:srgbClr val="F20024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+25</a:t>
              </a:r>
              <a:endParaRPr sz="3000">
                <a:solidFill>
                  <a:srgbClr val="F20024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6" name="Google Shape;207;p38">
            <a:extLst>
              <a:ext uri="{FF2B5EF4-FFF2-40B4-BE49-F238E27FC236}">
                <a16:creationId xmlns:a16="http://schemas.microsoft.com/office/drawing/2014/main" id="{C9BD1F36-EEAF-468A-BFA8-0A1353765B79}"/>
              </a:ext>
            </a:extLst>
          </p:cNvPr>
          <p:cNvSpPr txBox="1"/>
          <p:nvPr/>
        </p:nvSpPr>
        <p:spPr>
          <a:xfrm>
            <a:off x="1627530" y="2492430"/>
            <a:ext cx="14052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Colaboradores</a:t>
            </a:r>
            <a:endParaRPr sz="1000" dirty="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Brasil y Latam</a:t>
            </a:r>
            <a:endParaRPr sz="1000" dirty="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208;p38">
            <a:extLst>
              <a:ext uri="{FF2B5EF4-FFF2-40B4-BE49-F238E27FC236}">
                <a16:creationId xmlns:a16="http://schemas.microsoft.com/office/drawing/2014/main" id="{0A97725E-F8BD-0E2A-3F51-EFB1EDCD7D09}"/>
              </a:ext>
            </a:extLst>
          </p:cNvPr>
          <p:cNvSpPr txBox="1"/>
          <p:nvPr/>
        </p:nvSpPr>
        <p:spPr>
          <a:xfrm>
            <a:off x="300043" y="2510130"/>
            <a:ext cx="14052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solidFill>
                  <a:srgbClr val="F200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+6,2K</a:t>
            </a:r>
            <a:endParaRPr sz="3000" dirty="0">
              <a:solidFill>
                <a:srgbClr val="F2002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8" name="Google Shape;209;p38">
            <a:extLst>
              <a:ext uri="{FF2B5EF4-FFF2-40B4-BE49-F238E27FC236}">
                <a16:creationId xmlns:a16="http://schemas.microsoft.com/office/drawing/2014/main" id="{3A70FAA6-DAFB-73A9-7B7E-0F1EAB370BD8}"/>
              </a:ext>
            </a:extLst>
          </p:cNvPr>
          <p:cNvGrpSpPr/>
          <p:nvPr/>
        </p:nvGrpSpPr>
        <p:grpSpPr>
          <a:xfrm>
            <a:off x="361899" y="3311873"/>
            <a:ext cx="2686688" cy="480600"/>
            <a:chOff x="91475" y="2866858"/>
            <a:chExt cx="2686688" cy="480600"/>
          </a:xfrm>
        </p:grpSpPr>
        <p:sp>
          <p:nvSpPr>
            <p:cNvPr id="9" name="Google Shape;210;p38">
              <a:extLst>
                <a:ext uri="{FF2B5EF4-FFF2-40B4-BE49-F238E27FC236}">
                  <a16:creationId xmlns:a16="http://schemas.microsoft.com/office/drawing/2014/main" id="{9B15A0CA-D52B-C66B-2F96-92D958251943}"/>
                </a:ext>
              </a:extLst>
            </p:cNvPr>
            <p:cNvSpPr txBox="1"/>
            <p:nvPr/>
          </p:nvSpPr>
          <p:spPr>
            <a:xfrm>
              <a:off x="1372963" y="2866858"/>
              <a:ext cx="1405200" cy="48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000" dirty="0" err="1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Nuevas</a:t>
              </a:r>
              <a:r>
                <a:rPr lang="pt-BR" sz="1000" dirty="0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pt-BR" sz="1000" dirty="0" err="1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certificaciones</a:t>
              </a:r>
              <a:r>
                <a:rPr lang="pt-BR" sz="1000" dirty="0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sz="1000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dirty="0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 2024</a:t>
              </a:r>
              <a:endParaRPr sz="1000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" name="Google Shape;211;p38">
              <a:extLst>
                <a:ext uri="{FF2B5EF4-FFF2-40B4-BE49-F238E27FC236}">
                  <a16:creationId xmlns:a16="http://schemas.microsoft.com/office/drawing/2014/main" id="{BAA68326-FA50-6DEC-ADFF-52FE2A5C1869}"/>
                </a:ext>
              </a:extLst>
            </p:cNvPr>
            <p:cNvSpPr txBox="1"/>
            <p:nvPr/>
          </p:nvSpPr>
          <p:spPr>
            <a:xfrm>
              <a:off x="91475" y="2884550"/>
              <a:ext cx="1335900" cy="44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000">
                  <a:solidFill>
                    <a:srgbClr val="F20024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+3.5K</a:t>
              </a:r>
              <a:endParaRPr sz="3000">
                <a:solidFill>
                  <a:srgbClr val="F20024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13" name="Google Shape;214;p38">
            <a:extLst>
              <a:ext uri="{FF2B5EF4-FFF2-40B4-BE49-F238E27FC236}">
                <a16:creationId xmlns:a16="http://schemas.microsoft.com/office/drawing/2014/main" id="{23391CEA-21EA-B018-6CF6-BF5CC09144F8}"/>
              </a:ext>
            </a:extLst>
          </p:cNvPr>
          <p:cNvGrpSpPr/>
          <p:nvPr/>
        </p:nvGrpSpPr>
        <p:grpSpPr>
          <a:xfrm>
            <a:off x="843807" y="4886087"/>
            <a:ext cx="2302688" cy="480600"/>
            <a:chOff x="628175" y="3636179"/>
            <a:chExt cx="2302688" cy="480600"/>
          </a:xfrm>
        </p:grpSpPr>
        <p:sp>
          <p:nvSpPr>
            <p:cNvPr id="14" name="Google Shape;215;p38">
              <a:extLst>
                <a:ext uri="{FF2B5EF4-FFF2-40B4-BE49-F238E27FC236}">
                  <a16:creationId xmlns:a16="http://schemas.microsoft.com/office/drawing/2014/main" id="{A34FC285-E979-4DEB-E57D-A7D316ED8ECC}"/>
                </a:ext>
              </a:extLst>
            </p:cNvPr>
            <p:cNvSpPr txBox="1"/>
            <p:nvPr/>
          </p:nvSpPr>
          <p:spPr>
            <a:xfrm>
              <a:off x="1372963" y="3636179"/>
              <a:ext cx="1557900" cy="48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dirty="0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Startups invertidas em </a:t>
              </a:r>
              <a:r>
                <a:rPr lang="pt-BR" sz="1000" dirty="0" err="1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los</a:t>
              </a:r>
              <a:r>
                <a:rPr lang="pt-BR" sz="1000" dirty="0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últimos 5 </a:t>
              </a:r>
              <a:r>
                <a:rPr lang="pt-BR" sz="1000" dirty="0" err="1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años</a:t>
              </a:r>
              <a:endParaRPr sz="1000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" name="Google Shape;216;p38">
              <a:extLst>
                <a:ext uri="{FF2B5EF4-FFF2-40B4-BE49-F238E27FC236}">
                  <a16:creationId xmlns:a16="http://schemas.microsoft.com/office/drawing/2014/main" id="{50A66D7B-0EF2-2609-1AC2-0E3017490EBD}"/>
                </a:ext>
              </a:extLst>
            </p:cNvPr>
            <p:cNvSpPr txBox="1"/>
            <p:nvPr/>
          </p:nvSpPr>
          <p:spPr>
            <a:xfrm>
              <a:off x="628175" y="3653879"/>
              <a:ext cx="799200" cy="44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000">
                  <a:solidFill>
                    <a:srgbClr val="F20024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+6</a:t>
              </a:r>
              <a:endParaRPr sz="3000">
                <a:solidFill>
                  <a:srgbClr val="F20024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16" name="Google Shape;217;p38">
            <a:extLst>
              <a:ext uri="{FF2B5EF4-FFF2-40B4-BE49-F238E27FC236}">
                <a16:creationId xmlns:a16="http://schemas.microsoft.com/office/drawing/2014/main" id="{24AD9234-3288-CB97-E0DA-DA76A3C692EF}"/>
              </a:ext>
            </a:extLst>
          </p:cNvPr>
          <p:cNvGrpSpPr/>
          <p:nvPr/>
        </p:nvGrpSpPr>
        <p:grpSpPr>
          <a:xfrm>
            <a:off x="662782" y="5655412"/>
            <a:ext cx="2778913" cy="480600"/>
            <a:chOff x="447150" y="4405500"/>
            <a:chExt cx="2537413" cy="480600"/>
          </a:xfrm>
        </p:grpSpPr>
        <p:sp>
          <p:nvSpPr>
            <p:cNvPr id="17" name="Google Shape;218;p38">
              <a:extLst>
                <a:ext uri="{FF2B5EF4-FFF2-40B4-BE49-F238E27FC236}">
                  <a16:creationId xmlns:a16="http://schemas.microsoft.com/office/drawing/2014/main" id="{AF8870A4-ACB5-EA6E-FA3B-8965B16F59E5}"/>
                </a:ext>
              </a:extLst>
            </p:cNvPr>
            <p:cNvSpPr txBox="1"/>
            <p:nvPr/>
          </p:nvSpPr>
          <p:spPr>
            <a:xfrm>
              <a:off x="1372963" y="4405500"/>
              <a:ext cx="1611600" cy="48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dirty="0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Premios de </a:t>
              </a:r>
              <a:r>
                <a:rPr lang="pt-BR" sz="1000" dirty="0" err="1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tecnología</a:t>
              </a:r>
              <a:r>
                <a:rPr lang="pt-BR" sz="1000" dirty="0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e </a:t>
              </a:r>
              <a:r>
                <a:rPr lang="pt-BR" sz="1000" dirty="0" err="1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innovación</a:t>
              </a:r>
              <a:r>
                <a:rPr lang="pt-BR" sz="1000" dirty="0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em 2023 y 24</a:t>
              </a:r>
              <a:endParaRPr sz="600" i="1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" name="Google Shape;219;p38">
              <a:extLst>
                <a:ext uri="{FF2B5EF4-FFF2-40B4-BE49-F238E27FC236}">
                  <a16:creationId xmlns:a16="http://schemas.microsoft.com/office/drawing/2014/main" id="{285FD0B9-2AA7-ED40-63F3-0735709CD856}"/>
                </a:ext>
              </a:extLst>
            </p:cNvPr>
            <p:cNvSpPr txBox="1"/>
            <p:nvPr/>
          </p:nvSpPr>
          <p:spPr>
            <a:xfrm>
              <a:off x="447150" y="4423200"/>
              <a:ext cx="980100" cy="44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000">
                  <a:solidFill>
                    <a:srgbClr val="F20024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+20</a:t>
              </a:r>
              <a:endParaRPr sz="3000">
                <a:solidFill>
                  <a:srgbClr val="F20024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D41EF53-AFBF-2198-7D4D-3D2C6AB19542}"/>
              </a:ext>
            </a:extLst>
          </p:cNvPr>
          <p:cNvSpPr txBox="1"/>
          <p:nvPr/>
        </p:nvSpPr>
        <p:spPr>
          <a:xfrm>
            <a:off x="463206" y="1777892"/>
            <a:ext cx="4627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800" dirty="0">
                <a:solidFill>
                  <a:srgbClr val="262626"/>
                </a:solidFill>
                <a:latin typeface="Montserrat"/>
                <a:sym typeface="Poppins Medium"/>
              </a:rPr>
              <a:t>Nuestro ecosistema LATAM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66410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>
          <a:extLst>
            <a:ext uri="{FF2B5EF4-FFF2-40B4-BE49-F238E27FC236}">
              <a16:creationId xmlns:a16="http://schemas.microsoft.com/office/drawing/2014/main" id="{0723C8C2-A3D0-0035-366C-0E840C307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5">
            <a:extLst>
              <a:ext uri="{FF2B5EF4-FFF2-40B4-BE49-F238E27FC236}">
                <a16:creationId xmlns:a16="http://schemas.microsoft.com/office/drawing/2014/main" id="{D861C375-FCA2-8F7C-195D-6EC70EDEBD68}"/>
              </a:ext>
            </a:extLst>
          </p:cNvPr>
          <p:cNvSpPr/>
          <p:nvPr/>
        </p:nvSpPr>
        <p:spPr>
          <a:xfrm>
            <a:off x="-110433" y="6925833"/>
            <a:ext cx="12451600" cy="34000"/>
          </a:xfrm>
          <a:prstGeom prst="rect">
            <a:avLst/>
          </a:prstGeom>
          <a:solidFill>
            <a:srgbClr val="F20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597" name="Google Shape;597;p45">
            <a:extLst>
              <a:ext uri="{FF2B5EF4-FFF2-40B4-BE49-F238E27FC236}">
                <a16:creationId xmlns:a16="http://schemas.microsoft.com/office/drawing/2014/main" id="{61A59547-94AA-C240-1A1C-C9E97108373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3192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pt-BR"/>
              <a:t>|  </a:t>
            </a:r>
            <a:fld id="{00000000-1234-1234-1234-123412341234}" type="slidenum">
              <a:rPr lang="pt-BR"/>
              <a:pPr/>
              <a:t>14</a:t>
            </a:fld>
            <a:endParaRPr/>
          </a:p>
        </p:txBody>
      </p:sp>
      <p:pic>
        <p:nvPicPr>
          <p:cNvPr id="599" name="Google Shape;599;p45">
            <a:extLst>
              <a:ext uri="{FF2B5EF4-FFF2-40B4-BE49-F238E27FC236}">
                <a16:creationId xmlns:a16="http://schemas.microsoft.com/office/drawing/2014/main" id="{34985EBC-62CF-2CEA-8CEF-CE914D1E4414}"/>
              </a:ext>
            </a:extLst>
          </p:cNvPr>
          <p:cNvPicPr preferRelativeResize="0"/>
          <p:nvPr/>
        </p:nvPicPr>
        <p:blipFill rotWithShape="1">
          <a:blip r:embed="rId3">
            <a:alphaModFix amt="15000"/>
          </a:blip>
          <a:srcRect t="5983" r="48644" b="5895"/>
          <a:stretch/>
        </p:blipFill>
        <p:spPr>
          <a:xfrm>
            <a:off x="4734934" y="-94900"/>
            <a:ext cx="7606231" cy="705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5">
            <a:extLst>
              <a:ext uri="{FF2B5EF4-FFF2-40B4-BE49-F238E27FC236}">
                <a16:creationId xmlns:a16="http://schemas.microsoft.com/office/drawing/2014/main" id="{51D40041-1E9D-7BE0-7DFA-7C7D31BEC74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6001" y="934334"/>
            <a:ext cx="3265567" cy="4856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45">
            <a:extLst>
              <a:ext uri="{FF2B5EF4-FFF2-40B4-BE49-F238E27FC236}">
                <a16:creationId xmlns:a16="http://schemas.microsoft.com/office/drawing/2014/main" id="{1A26F8BD-D49F-D781-D47D-6E5ED37DCE2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5768" y="934334"/>
            <a:ext cx="2370833" cy="325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45">
            <a:extLst>
              <a:ext uri="{FF2B5EF4-FFF2-40B4-BE49-F238E27FC236}">
                <a16:creationId xmlns:a16="http://schemas.microsoft.com/office/drawing/2014/main" id="{F4D24876-0765-831C-925E-66CEA6C5BD6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734918" y="934334"/>
            <a:ext cx="2370833" cy="325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45">
            <a:extLst>
              <a:ext uri="{FF2B5EF4-FFF2-40B4-BE49-F238E27FC236}">
                <a16:creationId xmlns:a16="http://schemas.microsoft.com/office/drawing/2014/main" id="{3B3E6952-9490-C336-AB1C-F5A47628552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7913" y="4103367"/>
            <a:ext cx="1495188" cy="166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5">
            <a:extLst>
              <a:ext uri="{FF2B5EF4-FFF2-40B4-BE49-F238E27FC236}">
                <a16:creationId xmlns:a16="http://schemas.microsoft.com/office/drawing/2014/main" id="{AE6BB189-FBF4-4525-E064-4F4FDD3D0C0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85767" y="4103367"/>
            <a:ext cx="1475799" cy="166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45">
            <a:extLst>
              <a:ext uri="{FF2B5EF4-FFF2-40B4-BE49-F238E27FC236}">
                <a16:creationId xmlns:a16="http://schemas.microsoft.com/office/drawing/2014/main" id="{7D16FA37-3E8F-EA1A-5789-A8BC27F31936}"/>
              </a:ext>
            </a:extLst>
          </p:cNvPr>
          <p:cNvSpPr/>
          <p:nvPr/>
        </p:nvSpPr>
        <p:spPr>
          <a:xfrm>
            <a:off x="7248567" y="1524000"/>
            <a:ext cx="1794400" cy="524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CLOUD</a:t>
            </a:r>
            <a:endParaRPr sz="2400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06" name="Google Shape;606;p45">
            <a:extLst>
              <a:ext uri="{FF2B5EF4-FFF2-40B4-BE49-F238E27FC236}">
                <a16:creationId xmlns:a16="http://schemas.microsoft.com/office/drawing/2014/main" id="{D4A43C7A-BE85-D399-7563-3F716995ED24}"/>
              </a:ext>
            </a:extLst>
          </p:cNvPr>
          <p:cNvSpPr/>
          <p:nvPr/>
        </p:nvSpPr>
        <p:spPr>
          <a:xfrm>
            <a:off x="8239567" y="3100033"/>
            <a:ext cx="1584800" cy="5248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1200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ENTERPRISE</a:t>
            </a:r>
            <a:endParaRPr sz="1200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algn="ctr"/>
            <a:r>
              <a:rPr lang="pt-BR" sz="2400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APPS</a:t>
            </a:r>
            <a:endParaRPr sz="2400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07" name="Google Shape;607;p45">
            <a:extLst>
              <a:ext uri="{FF2B5EF4-FFF2-40B4-BE49-F238E27FC236}">
                <a16:creationId xmlns:a16="http://schemas.microsoft.com/office/drawing/2014/main" id="{4BD4CBFA-A78C-7D9E-E306-ADDE75143BB0}"/>
              </a:ext>
            </a:extLst>
          </p:cNvPr>
          <p:cNvSpPr/>
          <p:nvPr/>
        </p:nvSpPr>
        <p:spPr>
          <a:xfrm>
            <a:off x="6339733" y="3100033"/>
            <a:ext cx="1858800" cy="524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CYBER</a:t>
            </a:r>
            <a:endParaRPr sz="2667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08" name="Google Shape;608;p45">
            <a:extLst>
              <a:ext uri="{FF2B5EF4-FFF2-40B4-BE49-F238E27FC236}">
                <a16:creationId xmlns:a16="http://schemas.microsoft.com/office/drawing/2014/main" id="{15DAB9CF-BEA3-950A-E04B-61535C62BD5D}"/>
              </a:ext>
            </a:extLst>
          </p:cNvPr>
          <p:cNvSpPr/>
          <p:nvPr/>
        </p:nvSpPr>
        <p:spPr>
          <a:xfrm>
            <a:off x="7257233" y="4676067"/>
            <a:ext cx="1794400" cy="524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DIGITAL</a:t>
            </a:r>
            <a:endParaRPr sz="2400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09" name="Google Shape;609;p45">
            <a:extLst>
              <a:ext uri="{FF2B5EF4-FFF2-40B4-BE49-F238E27FC236}">
                <a16:creationId xmlns:a16="http://schemas.microsoft.com/office/drawing/2014/main" id="{ED85748E-05BB-8E51-0942-519E2A14AA67}"/>
              </a:ext>
            </a:extLst>
          </p:cNvPr>
          <p:cNvSpPr txBox="1"/>
          <p:nvPr/>
        </p:nvSpPr>
        <p:spPr>
          <a:xfrm>
            <a:off x="5683367" y="1445700"/>
            <a:ext cx="13568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IoT &amp; SMART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SYSTEM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0" name="Google Shape;610;p45">
            <a:extLst>
              <a:ext uri="{FF2B5EF4-FFF2-40B4-BE49-F238E27FC236}">
                <a16:creationId xmlns:a16="http://schemas.microsoft.com/office/drawing/2014/main" id="{FC0F9ECF-273A-8CBF-CFA9-88ACBC78BC58}"/>
              </a:ext>
            </a:extLst>
          </p:cNvPr>
          <p:cNvSpPr txBox="1"/>
          <p:nvPr/>
        </p:nvSpPr>
        <p:spPr>
          <a:xfrm>
            <a:off x="4734933" y="3042033"/>
            <a:ext cx="14756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DIGITAL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WORKPLACE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1" name="Google Shape;611;p45">
            <a:extLst>
              <a:ext uri="{FF2B5EF4-FFF2-40B4-BE49-F238E27FC236}">
                <a16:creationId xmlns:a16="http://schemas.microsoft.com/office/drawing/2014/main" id="{29924A80-C535-1463-1C28-EBEB3FC26141}"/>
              </a:ext>
            </a:extLst>
          </p:cNvPr>
          <p:cNvSpPr txBox="1"/>
          <p:nvPr/>
        </p:nvSpPr>
        <p:spPr>
          <a:xfrm>
            <a:off x="5697100" y="4615233"/>
            <a:ext cx="13568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ECM &amp; BI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2" name="Google Shape;612;p45">
            <a:extLst>
              <a:ext uri="{FF2B5EF4-FFF2-40B4-BE49-F238E27FC236}">
                <a16:creationId xmlns:a16="http://schemas.microsoft.com/office/drawing/2014/main" id="{D8813D37-7D45-EB4C-CD00-B9B00EF932D7}"/>
              </a:ext>
            </a:extLst>
          </p:cNvPr>
          <p:cNvSpPr txBox="1"/>
          <p:nvPr/>
        </p:nvSpPr>
        <p:spPr>
          <a:xfrm>
            <a:off x="9109267" y="4615233"/>
            <a:ext cx="16288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2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PLATAFORMAS</a:t>
            </a:r>
            <a:endParaRPr sz="12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3" name="Google Shape;613;p45">
            <a:extLst>
              <a:ext uri="{FF2B5EF4-FFF2-40B4-BE49-F238E27FC236}">
                <a16:creationId xmlns:a16="http://schemas.microsoft.com/office/drawing/2014/main" id="{A53BC81B-7F94-7ECE-7896-5EC4BEC75305}"/>
              </a:ext>
            </a:extLst>
          </p:cNvPr>
          <p:cNvSpPr txBox="1"/>
          <p:nvPr/>
        </p:nvSpPr>
        <p:spPr>
          <a:xfrm>
            <a:off x="9987000" y="3042033"/>
            <a:ext cx="16288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ESG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4" name="Google Shape;614;p45">
            <a:extLst>
              <a:ext uri="{FF2B5EF4-FFF2-40B4-BE49-F238E27FC236}">
                <a16:creationId xmlns:a16="http://schemas.microsoft.com/office/drawing/2014/main" id="{133A29CA-C638-8652-E91C-4587B9F76A8A}"/>
              </a:ext>
            </a:extLst>
          </p:cNvPr>
          <p:cNvSpPr txBox="1"/>
          <p:nvPr/>
        </p:nvSpPr>
        <p:spPr>
          <a:xfrm>
            <a:off x="9109267" y="1445700"/>
            <a:ext cx="16288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DADOS &amp; IA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15" name="Google Shape;615;p45">
            <a:extLst>
              <a:ext uri="{FF2B5EF4-FFF2-40B4-BE49-F238E27FC236}">
                <a16:creationId xmlns:a16="http://schemas.microsoft.com/office/drawing/2014/main" id="{63377241-A510-3B12-1970-31A3E9B9B963}"/>
              </a:ext>
            </a:extLst>
          </p:cNvPr>
          <p:cNvGrpSpPr/>
          <p:nvPr/>
        </p:nvGrpSpPr>
        <p:grpSpPr>
          <a:xfrm>
            <a:off x="5468434" y="5438067"/>
            <a:ext cx="5423167" cy="598839"/>
            <a:chOff x="4101325" y="4078550"/>
            <a:chExt cx="4067375" cy="449129"/>
          </a:xfrm>
        </p:grpSpPr>
        <p:grpSp>
          <p:nvGrpSpPr>
            <p:cNvPr id="616" name="Google Shape;616;p45">
              <a:extLst>
                <a:ext uri="{FF2B5EF4-FFF2-40B4-BE49-F238E27FC236}">
                  <a16:creationId xmlns:a16="http://schemas.microsoft.com/office/drawing/2014/main" id="{E28576A2-53CF-DD2F-EB20-5F9620708022}"/>
                </a:ext>
              </a:extLst>
            </p:cNvPr>
            <p:cNvGrpSpPr/>
            <p:nvPr/>
          </p:nvGrpSpPr>
          <p:grpSpPr>
            <a:xfrm>
              <a:off x="4101325" y="4096800"/>
              <a:ext cx="2012000" cy="430800"/>
              <a:chOff x="4075575" y="4096800"/>
              <a:chExt cx="2012000" cy="430800"/>
            </a:xfrm>
          </p:grpSpPr>
          <p:cxnSp>
            <p:nvCxnSpPr>
              <p:cNvPr id="617" name="Google Shape;617;p45">
                <a:extLst>
                  <a:ext uri="{FF2B5EF4-FFF2-40B4-BE49-F238E27FC236}">
                    <a16:creationId xmlns:a16="http://schemas.microsoft.com/office/drawing/2014/main" id="{439CC957-5E59-AEAE-7E51-B0F798F300F0}"/>
                  </a:ext>
                </a:extLst>
              </p:cNvPr>
              <p:cNvCxnSpPr/>
              <p:nvPr/>
            </p:nvCxnSpPr>
            <p:spPr>
              <a:xfrm>
                <a:off x="4075575" y="4096800"/>
                <a:ext cx="729600" cy="4296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cxnSp>
          <p:cxnSp>
            <p:nvCxnSpPr>
              <p:cNvPr id="618" name="Google Shape;618;p45">
                <a:extLst>
                  <a:ext uri="{FF2B5EF4-FFF2-40B4-BE49-F238E27FC236}">
                    <a16:creationId xmlns:a16="http://schemas.microsoft.com/office/drawing/2014/main" id="{3C9BFA56-63BF-9C00-55FA-67335A52270A}"/>
                  </a:ext>
                </a:extLst>
              </p:cNvPr>
              <p:cNvCxnSpPr/>
              <p:nvPr/>
            </p:nvCxnSpPr>
            <p:spPr>
              <a:xfrm flipH="1">
                <a:off x="4804775" y="4145950"/>
                <a:ext cx="607500" cy="352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45">
                <a:extLst>
                  <a:ext uri="{FF2B5EF4-FFF2-40B4-BE49-F238E27FC236}">
                    <a16:creationId xmlns:a16="http://schemas.microsoft.com/office/drawing/2014/main" id="{ACDD72BA-B676-2234-6F63-A4B402D68BCC}"/>
                  </a:ext>
                </a:extLst>
              </p:cNvPr>
              <p:cNvCxnSpPr/>
              <p:nvPr/>
            </p:nvCxnSpPr>
            <p:spPr>
              <a:xfrm>
                <a:off x="5393675" y="4108500"/>
                <a:ext cx="693900" cy="4191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</p:grpSp>
        <p:grpSp>
          <p:nvGrpSpPr>
            <p:cNvPr id="620" name="Google Shape;620;p45">
              <a:extLst>
                <a:ext uri="{FF2B5EF4-FFF2-40B4-BE49-F238E27FC236}">
                  <a16:creationId xmlns:a16="http://schemas.microsoft.com/office/drawing/2014/main" id="{90B6D0A6-1674-5E71-CFAC-91DBF18CEC0B}"/>
                </a:ext>
              </a:extLst>
            </p:cNvPr>
            <p:cNvGrpSpPr/>
            <p:nvPr/>
          </p:nvGrpSpPr>
          <p:grpSpPr>
            <a:xfrm flipH="1">
              <a:off x="6115796" y="4078550"/>
              <a:ext cx="2052904" cy="449129"/>
              <a:chOff x="4075575" y="4096800"/>
              <a:chExt cx="2052904" cy="449129"/>
            </a:xfrm>
          </p:grpSpPr>
          <p:cxnSp>
            <p:nvCxnSpPr>
              <p:cNvPr id="621" name="Google Shape;621;p45">
                <a:extLst>
                  <a:ext uri="{FF2B5EF4-FFF2-40B4-BE49-F238E27FC236}">
                    <a16:creationId xmlns:a16="http://schemas.microsoft.com/office/drawing/2014/main" id="{CD6CB51C-CEE1-674D-6FD2-FC7E25610332}"/>
                  </a:ext>
                </a:extLst>
              </p:cNvPr>
              <p:cNvCxnSpPr/>
              <p:nvPr/>
            </p:nvCxnSpPr>
            <p:spPr>
              <a:xfrm>
                <a:off x="4075575" y="4096800"/>
                <a:ext cx="729600" cy="4296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cxnSp>
          <p:cxnSp>
            <p:nvCxnSpPr>
              <p:cNvPr id="622" name="Google Shape;622;p45">
                <a:extLst>
                  <a:ext uri="{FF2B5EF4-FFF2-40B4-BE49-F238E27FC236}">
                    <a16:creationId xmlns:a16="http://schemas.microsoft.com/office/drawing/2014/main" id="{D8DCA2D9-3184-D545-2225-C81B18A8B127}"/>
                  </a:ext>
                </a:extLst>
              </p:cNvPr>
              <p:cNvCxnSpPr/>
              <p:nvPr/>
            </p:nvCxnSpPr>
            <p:spPr>
              <a:xfrm flipH="1">
                <a:off x="4804775" y="4145950"/>
                <a:ext cx="607500" cy="352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45">
                <a:extLst>
                  <a:ext uri="{FF2B5EF4-FFF2-40B4-BE49-F238E27FC236}">
                    <a16:creationId xmlns:a16="http://schemas.microsoft.com/office/drawing/2014/main" id="{11DE7F4F-6335-677C-16E2-1C356B8DB719}"/>
                  </a:ext>
                </a:extLst>
              </p:cNvPr>
              <p:cNvCxnSpPr/>
              <p:nvPr/>
            </p:nvCxnSpPr>
            <p:spPr>
              <a:xfrm>
                <a:off x="5393479" y="4108529"/>
                <a:ext cx="735000" cy="437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</p:grpSp>
      </p:grpSp>
      <p:sp>
        <p:nvSpPr>
          <p:cNvPr id="624" name="Google Shape;624;p45">
            <a:extLst>
              <a:ext uri="{FF2B5EF4-FFF2-40B4-BE49-F238E27FC236}">
                <a16:creationId xmlns:a16="http://schemas.microsoft.com/office/drawing/2014/main" id="{3FE68375-ED95-DC6C-63CD-A7BF1CD45283}"/>
              </a:ext>
            </a:extLst>
          </p:cNvPr>
          <p:cNvSpPr/>
          <p:nvPr/>
        </p:nvSpPr>
        <p:spPr>
          <a:xfrm>
            <a:off x="7023633" y="5937933"/>
            <a:ext cx="2261600" cy="306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933">
                <a:latin typeface="Montserrat SemiBold"/>
                <a:ea typeface="Montserrat SemiBold"/>
                <a:cs typeface="Montserrat SemiBold"/>
                <a:sym typeface="Montserrat SemiBold"/>
              </a:rPr>
              <a:t>MANAGED &amp;</a:t>
            </a:r>
            <a:endParaRPr sz="933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algn="ctr"/>
            <a:r>
              <a:rPr lang="pt-BR" sz="933">
                <a:latin typeface="Montserrat SemiBold"/>
                <a:ea typeface="Montserrat SemiBold"/>
                <a:cs typeface="Montserrat SemiBold"/>
                <a:sym typeface="Montserrat SemiBold"/>
              </a:rPr>
              <a:t>PROFESSIONAL SERVICES</a:t>
            </a:r>
            <a:endParaRPr sz="933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C8CEE3A-F775-DB40-3F2C-9F23A716ABC3}"/>
              </a:ext>
            </a:extLst>
          </p:cNvPr>
          <p:cNvSpPr txBox="1"/>
          <p:nvPr/>
        </p:nvSpPr>
        <p:spPr>
          <a:xfrm>
            <a:off x="70583" y="934334"/>
            <a:ext cx="6223378" cy="54046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600" b="1" dirty="0"/>
              <a:t>Ejecutado: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600" dirty="0"/>
              <a:t>Gestión de Identidades y Acceso Privilegiado (PAM)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600" dirty="0"/>
              <a:t>Operaciones de Seguridad Gestionadas (SOC 24x7)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600" dirty="0"/>
              <a:t>Arquitectura Nube-Nativa (Re-</a:t>
            </a:r>
            <a:r>
              <a:rPr lang="es-PE" sz="1600" dirty="0" err="1"/>
              <a:t>Architecting</a:t>
            </a:r>
            <a:r>
              <a:rPr lang="es-PE" sz="1600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PE" sz="1600" dirty="0"/>
          </a:p>
          <a:p>
            <a:pPr>
              <a:lnSpc>
                <a:spcPct val="150000"/>
              </a:lnSpc>
            </a:pPr>
            <a:r>
              <a:rPr lang="es-PE" sz="1600" b="1" dirty="0"/>
              <a:t>Backlog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600" dirty="0"/>
              <a:t>Analítica de Datos para la Toma de Decisiones.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600" dirty="0"/>
              <a:t>Torre de Control para Optimización Logística.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600" dirty="0"/>
              <a:t>Analítica de Video con Inteligencia Artificial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600" dirty="0" err="1"/>
              <a:t>IoT</a:t>
            </a:r>
            <a:r>
              <a:rPr lang="es-PE" sz="1600" dirty="0"/>
              <a:t> y Analítica para Monitoreo de Flota.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600" dirty="0"/>
              <a:t>Automatización Robótica de Procesos (RPA)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600" dirty="0" err="1"/>
              <a:t>Chatbots</a:t>
            </a:r>
            <a:r>
              <a:rPr lang="es-PE" sz="1600" dirty="0"/>
              <a:t> y Proyectos Ágiles.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600" dirty="0"/>
              <a:t>Migración y Servicios Gestionados en la Nube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PE" sz="1600" dirty="0"/>
          </a:p>
        </p:txBody>
      </p:sp>
    </p:spTree>
    <p:extLst>
      <p:ext uri="{BB962C8B-B14F-4D97-AF65-F5344CB8AC3E}">
        <p14:creationId xmlns:p14="http://schemas.microsoft.com/office/powerpoint/2010/main" val="3524925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/>
          <p:nvPr/>
        </p:nvSpPr>
        <p:spPr>
          <a:xfrm rot="-5400000" flipH="1">
            <a:off x="-3346838" y="3347152"/>
            <a:ext cx="6858004" cy="163698"/>
          </a:xfrm>
          <a:prstGeom prst="rect">
            <a:avLst/>
          </a:prstGeom>
          <a:gradFill>
            <a:gsLst>
              <a:gs pos="0">
                <a:srgbClr val="FF0045"/>
              </a:gs>
              <a:gs pos="100000">
                <a:srgbClr val="FF010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376444" y="1851150"/>
            <a:ext cx="2503307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s-PE" sz="3200" dirty="0">
                <a:solidFill>
                  <a:srgbClr val="262626"/>
                </a:solidFill>
                <a:latin typeface="Montserrat"/>
                <a:sym typeface="Poppins Medium"/>
              </a:rPr>
              <a:t>Algunos miembros de nuestro ecosistema digital</a:t>
            </a:r>
            <a:endParaRPr lang="es-PE" sz="3200" dirty="0">
              <a:solidFill>
                <a:srgbClr val="262626"/>
              </a:solidFill>
              <a:latin typeface="Montserrat"/>
              <a:sym typeface="Poppins"/>
            </a:endParaRPr>
          </a:p>
        </p:txBody>
      </p:sp>
      <p:pic>
        <p:nvPicPr>
          <p:cNvPr id="108" name="Google Shape;108;p2" descr="Icono&#10;&#10;El contenido generado por IA puede ser incorrec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73" y="418511"/>
            <a:ext cx="1438138" cy="153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9586" y="418511"/>
            <a:ext cx="2218116" cy="152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4442" y="418511"/>
            <a:ext cx="2218116" cy="153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0994" y="3005292"/>
            <a:ext cx="1744788" cy="121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0994" y="2252383"/>
            <a:ext cx="1868844" cy="599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01295" y="3063054"/>
            <a:ext cx="1840567" cy="1069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306424" y="3063054"/>
            <a:ext cx="2335964" cy="1325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 title="Azion-LOGO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32953" y="4665394"/>
            <a:ext cx="2525565" cy="79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355782" y="4665394"/>
            <a:ext cx="2604935" cy="79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2749316-E805-1B44-6F0B-E58DC35635B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11" t="72" r="-1757" b="-7813"/>
          <a:stretch>
            <a:fillRect/>
          </a:stretch>
        </p:blipFill>
        <p:spPr>
          <a:xfrm>
            <a:off x="6610994" y="5766559"/>
            <a:ext cx="2083484" cy="689417"/>
          </a:xfrm>
          <a:prstGeom prst="rect">
            <a:avLst/>
          </a:prstGeom>
        </p:spPr>
      </p:pic>
      <p:sp>
        <p:nvSpPr>
          <p:cNvPr id="3" name="Google Shape;595;p45">
            <a:extLst>
              <a:ext uri="{FF2B5EF4-FFF2-40B4-BE49-F238E27FC236}">
                <a16:creationId xmlns:a16="http://schemas.microsoft.com/office/drawing/2014/main" id="{C4CCBD7C-8F84-C6A2-EBBC-BFC682ED5E21}"/>
              </a:ext>
            </a:extLst>
          </p:cNvPr>
          <p:cNvSpPr/>
          <p:nvPr/>
        </p:nvSpPr>
        <p:spPr>
          <a:xfrm>
            <a:off x="519865" y="1592466"/>
            <a:ext cx="623600" cy="73600"/>
          </a:xfrm>
          <a:prstGeom prst="roundRect">
            <a:avLst>
              <a:gd name="adj" fmla="val 50000"/>
            </a:avLst>
          </a:prstGeom>
          <a:solidFill>
            <a:srgbClr val="F20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EC0D7-5AC5-8AE7-2A37-1307354D4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6B78D66D-7B11-209E-DB03-DEE4F37FFFDE}"/>
              </a:ext>
            </a:extLst>
          </p:cNvPr>
          <p:cNvSpPr/>
          <p:nvPr/>
        </p:nvSpPr>
        <p:spPr>
          <a:xfrm flipV="1">
            <a:off x="0" y="6694302"/>
            <a:ext cx="12204000" cy="163698"/>
          </a:xfrm>
          <a:prstGeom prst="rect">
            <a:avLst/>
          </a:prstGeom>
          <a:gradFill>
            <a:gsLst>
              <a:gs pos="0">
                <a:srgbClr val="FF0045"/>
              </a:gs>
              <a:gs pos="100000">
                <a:srgbClr val="FF010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Icono&#10;&#10;El contenido generado por IA puede ser incorrecto.">
            <a:extLst>
              <a:ext uri="{FF2B5EF4-FFF2-40B4-BE49-F238E27FC236}">
                <a16:creationId xmlns:a16="http://schemas.microsoft.com/office/drawing/2014/main" id="{200CF4BA-57DB-EC9C-3A6F-7EDB19DF8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416" y="393856"/>
            <a:ext cx="937158" cy="268860"/>
          </a:xfrm>
          <a:prstGeom prst="rect">
            <a:avLst/>
          </a:prstGeom>
        </p:spPr>
      </p:pic>
      <p:pic>
        <p:nvPicPr>
          <p:cNvPr id="2" name="VELVET">
            <a:hlinkClick r:id="" action="ppaction://media"/>
            <a:extLst>
              <a:ext uri="{FF2B5EF4-FFF2-40B4-BE49-F238E27FC236}">
                <a16:creationId xmlns:a16="http://schemas.microsoft.com/office/drawing/2014/main" id="{8D73C5A9-DC43-F90F-03EC-7EAF6731AA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1566"/>
            <a:ext cx="12204000" cy="690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8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69A81175-586E-0757-45CC-65F84616DFC5}"/>
              </a:ext>
            </a:extLst>
          </p:cNvPr>
          <p:cNvSpPr/>
          <p:nvPr/>
        </p:nvSpPr>
        <p:spPr>
          <a:xfrm flipV="1">
            <a:off x="0" y="6694301"/>
            <a:ext cx="12204000" cy="163699"/>
          </a:xfrm>
          <a:prstGeom prst="rect">
            <a:avLst/>
          </a:prstGeom>
          <a:gradFill>
            <a:gsLst>
              <a:gs pos="0">
                <a:srgbClr val="FF0045"/>
              </a:gs>
              <a:gs pos="100000">
                <a:srgbClr val="FF010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sp>
        <p:nvSpPr>
          <p:cNvPr id="91" name="CaixaDeTexto 12">
            <a:extLst>
              <a:ext uri="{FF2B5EF4-FFF2-40B4-BE49-F238E27FC236}">
                <a16:creationId xmlns:a16="http://schemas.microsoft.com/office/drawing/2014/main" id="{6844A906-1D95-EF18-5AB7-CC94664F91B0}"/>
              </a:ext>
            </a:extLst>
          </p:cNvPr>
          <p:cNvSpPr txBox="1"/>
          <p:nvPr/>
        </p:nvSpPr>
        <p:spPr>
          <a:xfrm>
            <a:off x="9595972" y="6207624"/>
            <a:ext cx="2056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Poppins Medium" panose="00000600000000000000" pitchFamily="2" charset="0"/>
              </a:rPr>
              <a:t>
</a:t>
            </a:r>
          </a:p>
        </p:txBody>
      </p:sp>
      <p:pic>
        <p:nvPicPr>
          <p:cNvPr id="2" name="Imagen 1" descr="Icono&#10;&#10;El contenido generado por IA puede ser incorrecto.">
            <a:extLst>
              <a:ext uri="{FF2B5EF4-FFF2-40B4-BE49-F238E27FC236}">
                <a16:creationId xmlns:a16="http://schemas.microsoft.com/office/drawing/2014/main" id="{9B3FF9AA-1826-4BC4-86D5-80190FC8B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417" y="393857"/>
            <a:ext cx="937159" cy="268860"/>
          </a:xfrm>
          <a:prstGeom prst="rect">
            <a:avLst/>
          </a:prstGeom>
        </p:spPr>
      </p:pic>
      <p:sp>
        <p:nvSpPr>
          <p:cNvPr id="12" name="object 15">
            <a:extLst>
              <a:ext uri="{FF2B5EF4-FFF2-40B4-BE49-F238E27FC236}">
                <a16:creationId xmlns:a16="http://schemas.microsoft.com/office/drawing/2014/main" id="{1E3AD3E0-6A2E-44ED-38B2-29495B9AF066}"/>
              </a:ext>
            </a:extLst>
          </p:cNvPr>
          <p:cNvSpPr txBox="1"/>
          <p:nvPr/>
        </p:nvSpPr>
        <p:spPr>
          <a:xfrm>
            <a:off x="429544" y="1735725"/>
            <a:ext cx="5152389" cy="43191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spcBef>
                <a:spcPts val="100"/>
              </a:spcBef>
            </a:pPr>
            <a:r>
              <a:rPr sz="2400" b="1" spc="-11" dirty="0"/>
              <a:t>BUSINESS</a:t>
            </a:r>
            <a:r>
              <a:rPr lang="es-PE" sz="2400" b="1" dirty="0"/>
              <a:t> </a:t>
            </a:r>
            <a:r>
              <a:rPr sz="2400" b="1" spc="-11" dirty="0"/>
              <a:t>AREAS</a:t>
            </a:r>
            <a:endParaRPr lang="es-PE" sz="2400" b="1" spc="-11" dirty="0"/>
          </a:p>
          <a:p>
            <a:pPr marR="5080">
              <a:spcBef>
                <a:spcPts val="100"/>
              </a:spcBef>
            </a:pPr>
            <a:endParaRPr lang="es-PE" sz="2400" b="1" spc="-11" dirty="0"/>
          </a:p>
          <a:p>
            <a:pPr marL="194940" marR="5080" indent="-182241">
              <a:spcBef>
                <a:spcPts val="204"/>
              </a:spcBef>
              <a:buClr>
                <a:srgbClr val="0D2841"/>
              </a:buClr>
              <a:buFontTx/>
              <a:buChar char="•"/>
              <a:tabLst>
                <a:tab pos="194940" algn="l"/>
              </a:tabLst>
            </a:pPr>
            <a:r>
              <a:rPr lang="en-US" sz="2400" spc="-11" dirty="0"/>
              <a:t>Telco &amp; Media</a:t>
            </a:r>
          </a:p>
          <a:p>
            <a:pPr marL="194940" marR="5080" indent="-182241">
              <a:spcBef>
                <a:spcPts val="204"/>
              </a:spcBef>
              <a:buClr>
                <a:srgbClr val="0D2841"/>
              </a:buClr>
              <a:buChar char="•"/>
              <a:tabLst>
                <a:tab pos="194940" algn="l"/>
              </a:tabLst>
            </a:pPr>
            <a:r>
              <a:rPr lang="en-US" sz="2400" spc="-11" dirty="0"/>
              <a:t>Automotive &amp; Transportation</a:t>
            </a:r>
          </a:p>
          <a:p>
            <a:pPr marL="194940" indent="-182241">
              <a:spcBef>
                <a:spcPts val="204"/>
              </a:spcBef>
              <a:buClr>
                <a:srgbClr val="0D2841"/>
              </a:buClr>
              <a:buChar char="•"/>
              <a:tabLst>
                <a:tab pos="194940" algn="l"/>
              </a:tabLst>
            </a:pPr>
            <a:r>
              <a:rPr lang="en-US" sz="2400" spc="-11" dirty="0"/>
              <a:t>Government</a:t>
            </a:r>
          </a:p>
          <a:p>
            <a:pPr marL="194940" indent="-182241">
              <a:spcBef>
                <a:spcPts val="204"/>
              </a:spcBef>
              <a:buClr>
                <a:srgbClr val="0D2841"/>
              </a:buClr>
              <a:buChar char="•"/>
              <a:tabLst>
                <a:tab pos="194940" algn="l"/>
              </a:tabLst>
            </a:pPr>
            <a:r>
              <a:rPr lang="en-US" sz="2400" spc="-11" dirty="0"/>
              <a:t>Finance</a:t>
            </a:r>
          </a:p>
          <a:p>
            <a:pPr marL="194940" indent="-182241">
              <a:spcBef>
                <a:spcPts val="300"/>
              </a:spcBef>
              <a:buClr>
                <a:srgbClr val="0D2841"/>
              </a:buClr>
              <a:buChar char="•"/>
              <a:tabLst>
                <a:tab pos="194940" algn="l"/>
              </a:tabLst>
            </a:pPr>
            <a:r>
              <a:rPr lang="en-US" sz="2400" dirty="0"/>
              <a:t>Utilities</a:t>
            </a:r>
            <a:r>
              <a:rPr lang="en-US" sz="2400" spc="-20" dirty="0"/>
              <a:t> </a:t>
            </a:r>
            <a:r>
              <a:rPr lang="en-US" sz="2400" dirty="0"/>
              <a:t>and</a:t>
            </a:r>
            <a:r>
              <a:rPr lang="en-US" sz="2400" spc="-60" dirty="0"/>
              <a:t> </a:t>
            </a:r>
            <a:r>
              <a:rPr lang="en-US" sz="2400" spc="-11" dirty="0"/>
              <a:t>Energy</a:t>
            </a:r>
            <a:endParaRPr lang="en-US" sz="2400" dirty="0"/>
          </a:p>
          <a:p>
            <a:pPr marL="194940" marR="354322" indent="-182875">
              <a:spcBef>
                <a:spcPts val="204"/>
              </a:spcBef>
              <a:buClr>
                <a:srgbClr val="0D2841"/>
              </a:buClr>
              <a:buChar char="•"/>
              <a:tabLst>
                <a:tab pos="194940" algn="l"/>
              </a:tabLst>
            </a:pPr>
            <a:r>
              <a:rPr lang="en-US" sz="2400" dirty="0"/>
              <a:t>Smart</a:t>
            </a:r>
            <a:r>
              <a:rPr lang="en-US" sz="2400" spc="-40" dirty="0"/>
              <a:t> </a:t>
            </a:r>
            <a:r>
              <a:rPr lang="en-US" sz="2400" spc="-11" dirty="0"/>
              <a:t>Water Management</a:t>
            </a:r>
            <a:endParaRPr lang="en-US" sz="2400" dirty="0"/>
          </a:p>
          <a:p>
            <a:pPr marL="194940" marR="236849" indent="-182875">
              <a:spcBef>
                <a:spcPts val="195"/>
              </a:spcBef>
              <a:buClr>
                <a:srgbClr val="0D2841"/>
              </a:buClr>
              <a:buChar char="•"/>
              <a:tabLst>
                <a:tab pos="194940" algn="l"/>
              </a:tabLst>
            </a:pPr>
            <a:r>
              <a:rPr lang="en-US" sz="2400" dirty="0"/>
              <a:t>Healthcare</a:t>
            </a:r>
            <a:r>
              <a:rPr lang="en-US" sz="2400" spc="-65" dirty="0"/>
              <a:t> </a:t>
            </a:r>
            <a:r>
              <a:rPr lang="en-US" sz="2400" spc="-25" dirty="0"/>
              <a:t>and </a:t>
            </a:r>
            <a:r>
              <a:rPr lang="en-US" sz="2400" spc="-11" dirty="0"/>
              <a:t>Tourism</a:t>
            </a:r>
            <a:endParaRPr lang="en-US" sz="2400" dirty="0"/>
          </a:p>
          <a:p>
            <a:pPr marL="194940" indent="-182241">
              <a:spcBef>
                <a:spcPts val="204"/>
              </a:spcBef>
              <a:buClr>
                <a:srgbClr val="0D2841"/>
              </a:buClr>
              <a:buChar char="•"/>
              <a:tabLst>
                <a:tab pos="194940" algn="l"/>
              </a:tabLst>
            </a:pPr>
            <a:r>
              <a:rPr lang="en-US" sz="2400" spc="-11" dirty="0"/>
              <a:t>Others</a:t>
            </a:r>
            <a:endParaRPr lang="en-US" sz="2400" dirty="0"/>
          </a:p>
          <a:p>
            <a:pPr marR="5080">
              <a:spcBef>
                <a:spcPts val="100"/>
              </a:spcBef>
            </a:pPr>
            <a:endParaRPr sz="2400" dirty="0"/>
          </a:p>
        </p:txBody>
      </p:sp>
      <p:pic>
        <p:nvPicPr>
          <p:cNvPr id="25" name="object 67">
            <a:extLst>
              <a:ext uri="{FF2B5EF4-FFF2-40B4-BE49-F238E27FC236}">
                <a16:creationId xmlns:a16="http://schemas.microsoft.com/office/drawing/2014/main" id="{32EFBC22-DDA9-C589-7B20-67CA7F48033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924" y="173149"/>
            <a:ext cx="3539999" cy="455343"/>
          </a:xfrm>
          <a:prstGeom prst="rect">
            <a:avLst/>
          </a:prstGeom>
        </p:spPr>
      </p:pic>
      <p:sp>
        <p:nvSpPr>
          <p:cNvPr id="3" name="CaixaDeTexto 24">
            <a:extLst>
              <a:ext uri="{FF2B5EF4-FFF2-40B4-BE49-F238E27FC236}">
                <a16:creationId xmlns:a16="http://schemas.microsoft.com/office/drawing/2014/main" id="{62D1FCA9-5674-2D9C-8D16-536DB174EF11}"/>
              </a:ext>
            </a:extLst>
          </p:cNvPr>
          <p:cNvSpPr txBox="1"/>
          <p:nvPr/>
        </p:nvSpPr>
        <p:spPr>
          <a:xfrm>
            <a:off x="5376873" y="1735725"/>
            <a:ext cx="6276027" cy="3429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080" lvl="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D2841"/>
              </a:buClr>
              <a:buSzTx/>
              <a:tabLst>
                <a:tab pos="194940" algn="l"/>
              </a:tabLst>
              <a:defRPr/>
            </a:pPr>
            <a:r>
              <a:rPr lang="es-PE" sz="2400" b="1" dirty="0"/>
              <a:t>OPORTUNIDAD</a:t>
            </a:r>
          </a:p>
          <a:p>
            <a:pPr marR="5080" lvl="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D2841"/>
              </a:buClr>
              <a:buSzTx/>
              <a:tabLst>
                <a:tab pos="194940" algn="l"/>
              </a:tabLst>
              <a:defRPr/>
            </a:pPr>
            <a:endParaRPr lang="es-PE" sz="2400" b="1" dirty="0"/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841"/>
              </a:buClr>
              <a:buSzTx/>
              <a:buFont typeface="Arial" panose="020B0604020202020204" pitchFamily="34" charset="0"/>
              <a:buChar char="•"/>
              <a:tabLst>
                <a:tab pos="194940" algn="l"/>
              </a:tabLst>
              <a:defRPr/>
            </a:pPr>
            <a:r>
              <a:rPr lang="es-PE" sz="2400" dirty="0"/>
              <a:t>Exploremos en conjunto el nuevo ecosistema extendido con ALMAVIVA.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841"/>
              </a:buClr>
              <a:buSzTx/>
              <a:buFont typeface="Arial" panose="020B0604020202020204" pitchFamily="34" charset="0"/>
              <a:buChar char="•"/>
              <a:tabLst>
                <a:tab pos="194940" algn="l"/>
              </a:tabLst>
              <a:defRPr/>
            </a:pPr>
            <a:endParaRPr lang="es-PE" sz="2400" dirty="0"/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841"/>
              </a:buClr>
              <a:buSzTx/>
              <a:buFont typeface="Arial" panose="020B0604020202020204" pitchFamily="34" charset="0"/>
              <a:buChar char="•"/>
              <a:tabLst>
                <a:tab pos="194940" algn="l"/>
              </a:tabLst>
              <a:defRPr/>
            </a:pPr>
            <a:r>
              <a:rPr lang="es-PE" sz="2400" dirty="0"/>
              <a:t>Conversemos respecto potenciales casos de uso y exploremos Velvet.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841"/>
              </a:buClr>
              <a:buSzTx/>
              <a:buFont typeface="Arial" panose="020B0604020202020204" pitchFamily="34" charset="0"/>
              <a:buChar char="•"/>
              <a:tabLst>
                <a:tab pos="194940" algn="l"/>
              </a:tabLst>
              <a:defRPr/>
            </a:pPr>
            <a:endParaRPr lang="es-PE" sz="2400" dirty="0"/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841"/>
              </a:buClr>
              <a:buSzTx/>
              <a:buFont typeface="Arial" panose="020B0604020202020204" pitchFamily="34" charset="0"/>
              <a:buChar char="•"/>
              <a:tabLst>
                <a:tab pos="194940" algn="l"/>
              </a:tabLst>
              <a:defRPr/>
            </a:pPr>
            <a:r>
              <a:rPr lang="es-PE" sz="2400" dirty="0"/>
              <a:t>Ser los pioneros en LATAM tendrá ventajas.</a:t>
            </a:r>
          </a:p>
        </p:txBody>
      </p:sp>
      <p:sp>
        <p:nvSpPr>
          <p:cNvPr id="4" name="object 20">
            <a:extLst>
              <a:ext uri="{FF2B5EF4-FFF2-40B4-BE49-F238E27FC236}">
                <a16:creationId xmlns:a16="http://schemas.microsoft.com/office/drawing/2014/main" id="{E493BEA6-F6FE-D725-4A87-9D7E4F1F6875}"/>
              </a:ext>
            </a:extLst>
          </p:cNvPr>
          <p:cNvSpPr/>
          <p:nvPr/>
        </p:nvSpPr>
        <p:spPr>
          <a:xfrm>
            <a:off x="4716403" y="1808797"/>
            <a:ext cx="60133" cy="4531845"/>
          </a:xfrm>
          <a:custGeom>
            <a:avLst/>
            <a:gdLst/>
            <a:ahLst/>
            <a:cxnLst/>
            <a:rect l="l" t="t" r="r" b="b"/>
            <a:pathLst>
              <a:path h="4320540">
                <a:moveTo>
                  <a:pt x="0" y="4319968"/>
                </a:moveTo>
                <a:lnTo>
                  <a:pt x="0" y="0"/>
                </a:lnTo>
              </a:path>
            </a:pathLst>
          </a:custGeom>
          <a:ln w="57150">
            <a:solidFill>
              <a:srgbClr val="36464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82519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377BF-BDFE-AF26-B62A-2AD3EB077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13C89DE-310E-1211-5442-FDF8578B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48BBDD9-3F92-285A-07E1-2DA0F0D3C461}"/>
              </a:ext>
            </a:extLst>
          </p:cNvPr>
          <p:cNvSpPr txBox="1"/>
          <p:nvPr/>
        </p:nvSpPr>
        <p:spPr>
          <a:xfrm>
            <a:off x="273266" y="2228559"/>
            <a:ext cx="5749993" cy="6950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ts val="4680"/>
              </a:lnSpc>
            </a:pPr>
            <a:r>
              <a:rPr kumimoji="0" lang="es-PE" altLang="es-PE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Ecosistemas Digitales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150C304-3B80-366D-ECE4-856DBFACF153}"/>
              </a:ext>
            </a:extLst>
          </p:cNvPr>
          <p:cNvSpPr/>
          <p:nvPr/>
        </p:nvSpPr>
        <p:spPr>
          <a:xfrm rot="5400000" flipV="1">
            <a:off x="-3346838" y="3347152"/>
            <a:ext cx="6858004" cy="163698"/>
          </a:xfrm>
          <a:prstGeom prst="rect">
            <a:avLst/>
          </a:prstGeom>
          <a:gradFill>
            <a:gsLst>
              <a:gs pos="0">
                <a:srgbClr val="FF0045"/>
              </a:gs>
              <a:gs pos="100000">
                <a:srgbClr val="FF010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20FB79F-4F93-0B1E-9444-5AD00E8F7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513" y="0"/>
            <a:ext cx="6108695" cy="6857994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802C846B-2E67-3DC0-E2DE-B14EF34E5B6D}"/>
              </a:ext>
            </a:extLst>
          </p:cNvPr>
          <p:cNvCxnSpPr>
            <a:cxnSpLocks/>
          </p:cNvCxnSpPr>
          <p:nvPr/>
        </p:nvCxnSpPr>
        <p:spPr>
          <a:xfrm>
            <a:off x="410885" y="6181344"/>
            <a:ext cx="7540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Agrupar 6">
            <a:extLst>
              <a:ext uri="{FF2B5EF4-FFF2-40B4-BE49-F238E27FC236}">
                <a16:creationId xmlns:a16="http://schemas.microsoft.com/office/drawing/2014/main" id="{F041D1C2-DCDF-D048-397F-72106A61729A}"/>
              </a:ext>
            </a:extLst>
          </p:cNvPr>
          <p:cNvGrpSpPr/>
          <p:nvPr/>
        </p:nvGrpSpPr>
        <p:grpSpPr>
          <a:xfrm>
            <a:off x="324965" y="6181343"/>
            <a:ext cx="2269788" cy="360242"/>
            <a:chOff x="649435" y="5429250"/>
            <a:chExt cx="2329723" cy="998107"/>
          </a:xfrm>
        </p:grpSpPr>
        <p:sp>
          <p:nvSpPr>
            <p:cNvPr id="7" name="CaixaDeTexto 7">
              <a:extLst>
                <a:ext uri="{FF2B5EF4-FFF2-40B4-BE49-F238E27FC236}">
                  <a16:creationId xmlns:a16="http://schemas.microsoft.com/office/drawing/2014/main" id="{9382CDD1-FB32-61D5-7FC2-2C579BA07A02}"/>
                </a:ext>
              </a:extLst>
            </p:cNvPr>
            <p:cNvSpPr txBox="1"/>
            <p:nvPr/>
          </p:nvSpPr>
          <p:spPr>
            <a:xfrm>
              <a:off x="649435" y="5489340"/>
              <a:ext cx="2329723" cy="938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454D54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Poppins" pitchFamily="2" charset="77"/>
                </a:rPr>
                <a:t>CONECTANDO TECNOLOGÍA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454D54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Poppins" pitchFamily="2" charset="77"/>
                </a:rPr>
                <a:t>PARA UN MUNDO MEJOR.</a:t>
              </a:r>
              <a:endPara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454D54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  <p:cxnSp>
          <p:nvCxnSpPr>
            <p:cNvPr id="8" name="Conector Reto 8">
              <a:extLst>
                <a:ext uri="{FF2B5EF4-FFF2-40B4-BE49-F238E27FC236}">
                  <a16:creationId xmlns:a16="http://schemas.microsoft.com/office/drawing/2014/main" id="{580E6285-2455-9C4E-8371-69B1878C3F9F}"/>
                </a:ext>
              </a:extLst>
            </p:cNvPr>
            <p:cNvCxnSpPr>
              <a:cxnSpLocks/>
            </p:cNvCxnSpPr>
            <p:nvPr/>
          </p:nvCxnSpPr>
          <p:spPr>
            <a:xfrm>
              <a:off x="737624" y="5429250"/>
              <a:ext cx="7739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29A4E397-7623-491F-C1A4-AA145B09D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366424"/>
            <a:ext cx="937158" cy="268860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21B9258B-DD00-4835-760E-CD0AC071B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65" y="4629441"/>
            <a:ext cx="10090484" cy="174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Pablo Prieto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Director Digital Business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PE" altLang="es-PE" sz="2000" b="1" dirty="0">
                <a:latin typeface="Calibri" panose="020F0502020204030204" pitchFamily="34" charset="0"/>
                <a:cs typeface="Calibri" panose="020F0502020204030204" pitchFamily="34" charset="0"/>
              </a:rPr>
              <a:t>TIVIT </a:t>
            </a:r>
            <a:r>
              <a:rPr lang="es-PE" altLang="es-P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Latam</a:t>
            </a:r>
            <a:endParaRPr kumimoji="0" lang="es-PE" altLang="es-PE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altLang="es-PE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22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ción_Ecosistema_Digital_con_IA">
            <a:hlinkClick r:id="" action="ppaction://media"/>
            <a:extLst>
              <a:ext uri="{FF2B5EF4-FFF2-40B4-BE49-F238E27FC236}">
                <a16:creationId xmlns:a16="http://schemas.microsoft.com/office/drawing/2014/main" id="{394FA307-2172-12DE-1995-B1C4DB661E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1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5"/>
          <p:cNvSpPr/>
          <p:nvPr/>
        </p:nvSpPr>
        <p:spPr>
          <a:xfrm>
            <a:off x="625800" y="3849199"/>
            <a:ext cx="623600" cy="73600"/>
          </a:xfrm>
          <a:prstGeom prst="roundRect">
            <a:avLst>
              <a:gd name="adj" fmla="val 50000"/>
            </a:avLst>
          </a:prstGeom>
          <a:solidFill>
            <a:srgbClr val="F20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6" name="Google Shape;596;p45"/>
          <p:cNvSpPr/>
          <p:nvPr/>
        </p:nvSpPr>
        <p:spPr>
          <a:xfrm>
            <a:off x="-110433" y="6925833"/>
            <a:ext cx="12451600" cy="34000"/>
          </a:xfrm>
          <a:prstGeom prst="rect">
            <a:avLst/>
          </a:prstGeom>
          <a:solidFill>
            <a:srgbClr val="F20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597" name="Google Shape;597;p45"/>
          <p:cNvSpPr txBox="1">
            <a:spLocks noGrp="1"/>
          </p:cNvSpPr>
          <p:nvPr>
            <p:ph type="sldNum" idx="12"/>
          </p:nvPr>
        </p:nvSpPr>
        <p:spPr>
          <a:xfrm>
            <a:off x="11296611" y="63192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pt-BR"/>
              <a:t>|  </a:t>
            </a:r>
            <a:fld id="{00000000-1234-1234-1234-123412341234}" type="slidenum">
              <a:rPr lang="pt-BR"/>
              <a:pPr/>
              <a:t>3</a:t>
            </a:fld>
            <a:endParaRPr/>
          </a:p>
        </p:txBody>
      </p:sp>
      <p:sp>
        <p:nvSpPr>
          <p:cNvPr id="598" name="Google Shape;598;p45"/>
          <p:cNvSpPr txBox="1"/>
          <p:nvPr/>
        </p:nvSpPr>
        <p:spPr>
          <a:xfrm>
            <a:off x="457967" y="2676467"/>
            <a:ext cx="4116800" cy="1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pt-BR" sz="3200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Jornada de
</a:t>
            </a:r>
            <a:r>
              <a:rPr lang="pt-BR" sz="3200" dirty="0" err="1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Transformación</a:t>
            </a:r>
            <a:endParaRPr sz="3200" dirty="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9" name="Google Shape;599;p45"/>
          <p:cNvPicPr preferRelativeResize="0"/>
          <p:nvPr/>
        </p:nvPicPr>
        <p:blipFill rotWithShape="1">
          <a:blip r:embed="rId3">
            <a:alphaModFix amt="15000"/>
          </a:blip>
          <a:srcRect t="5983" r="48644" b="5895"/>
          <a:stretch/>
        </p:blipFill>
        <p:spPr>
          <a:xfrm>
            <a:off x="4734934" y="-94900"/>
            <a:ext cx="7606231" cy="705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6001" y="934334"/>
            <a:ext cx="3265567" cy="4856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5768" y="934334"/>
            <a:ext cx="2370833" cy="325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734918" y="934334"/>
            <a:ext cx="2370833" cy="325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7913" y="4103367"/>
            <a:ext cx="1495188" cy="166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85767" y="4103367"/>
            <a:ext cx="1475799" cy="166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45"/>
          <p:cNvSpPr/>
          <p:nvPr/>
        </p:nvSpPr>
        <p:spPr>
          <a:xfrm>
            <a:off x="7248567" y="1524000"/>
            <a:ext cx="1794400" cy="524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CLOUD</a:t>
            </a:r>
            <a:endParaRPr sz="2400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06" name="Google Shape;606;p45"/>
          <p:cNvSpPr/>
          <p:nvPr/>
        </p:nvSpPr>
        <p:spPr>
          <a:xfrm>
            <a:off x="8239567" y="3100033"/>
            <a:ext cx="1584800" cy="5248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1200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ENTERPRISE</a:t>
            </a:r>
            <a:endParaRPr sz="1200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algn="ctr"/>
            <a:r>
              <a:rPr lang="pt-BR" sz="2400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APPS</a:t>
            </a:r>
            <a:endParaRPr sz="2400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07" name="Google Shape;607;p45"/>
          <p:cNvSpPr/>
          <p:nvPr/>
        </p:nvSpPr>
        <p:spPr>
          <a:xfrm>
            <a:off x="6339733" y="3100033"/>
            <a:ext cx="1858800" cy="524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CYBER</a:t>
            </a:r>
            <a:endParaRPr sz="2667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08" name="Google Shape;608;p45"/>
          <p:cNvSpPr/>
          <p:nvPr/>
        </p:nvSpPr>
        <p:spPr>
          <a:xfrm>
            <a:off x="7257233" y="4676067"/>
            <a:ext cx="1794400" cy="524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DIGITAL</a:t>
            </a:r>
            <a:endParaRPr sz="2400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09" name="Google Shape;609;p45"/>
          <p:cNvSpPr txBox="1"/>
          <p:nvPr/>
        </p:nvSpPr>
        <p:spPr>
          <a:xfrm>
            <a:off x="5683367" y="1445700"/>
            <a:ext cx="13568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IoT &amp; SMART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SYSTEM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0" name="Google Shape;610;p45"/>
          <p:cNvSpPr txBox="1"/>
          <p:nvPr/>
        </p:nvSpPr>
        <p:spPr>
          <a:xfrm>
            <a:off x="4734933" y="3042033"/>
            <a:ext cx="14756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DIGITAL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WORKPLACE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1" name="Google Shape;611;p45"/>
          <p:cNvSpPr txBox="1"/>
          <p:nvPr/>
        </p:nvSpPr>
        <p:spPr>
          <a:xfrm>
            <a:off x="5697100" y="4615233"/>
            <a:ext cx="13568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ECM &amp; BI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2" name="Google Shape;612;p45"/>
          <p:cNvSpPr txBox="1"/>
          <p:nvPr/>
        </p:nvSpPr>
        <p:spPr>
          <a:xfrm>
            <a:off x="9109267" y="4615233"/>
            <a:ext cx="16288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2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PLATAFORMAS</a:t>
            </a:r>
            <a:endParaRPr sz="12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3" name="Google Shape;613;p45"/>
          <p:cNvSpPr txBox="1"/>
          <p:nvPr/>
        </p:nvSpPr>
        <p:spPr>
          <a:xfrm>
            <a:off x="9987000" y="3042033"/>
            <a:ext cx="16288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ESG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4" name="Google Shape;614;p45"/>
          <p:cNvSpPr txBox="1"/>
          <p:nvPr/>
        </p:nvSpPr>
        <p:spPr>
          <a:xfrm>
            <a:off x="9109267" y="1445700"/>
            <a:ext cx="16288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333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DADOS &amp; IA</a:t>
            </a:r>
            <a:endParaRPr sz="1333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15" name="Google Shape;615;p45"/>
          <p:cNvGrpSpPr/>
          <p:nvPr/>
        </p:nvGrpSpPr>
        <p:grpSpPr>
          <a:xfrm>
            <a:off x="5468434" y="5438067"/>
            <a:ext cx="5423167" cy="598839"/>
            <a:chOff x="4101325" y="4078550"/>
            <a:chExt cx="4067375" cy="449129"/>
          </a:xfrm>
        </p:grpSpPr>
        <p:grpSp>
          <p:nvGrpSpPr>
            <p:cNvPr id="616" name="Google Shape;616;p45"/>
            <p:cNvGrpSpPr/>
            <p:nvPr/>
          </p:nvGrpSpPr>
          <p:grpSpPr>
            <a:xfrm>
              <a:off x="4101325" y="4096800"/>
              <a:ext cx="2012000" cy="430800"/>
              <a:chOff x="4075575" y="4096800"/>
              <a:chExt cx="2012000" cy="430800"/>
            </a:xfrm>
          </p:grpSpPr>
          <p:cxnSp>
            <p:nvCxnSpPr>
              <p:cNvPr id="617" name="Google Shape;617;p45"/>
              <p:cNvCxnSpPr/>
              <p:nvPr/>
            </p:nvCxnSpPr>
            <p:spPr>
              <a:xfrm>
                <a:off x="4075575" y="4096800"/>
                <a:ext cx="729600" cy="4296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cxnSp>
          <p:cxnSp>
            <p:nvCxnSpPr>
              <p:cNvPr id="618" name="Google Shape;618;p45"/>
              <p:cNvCxnSpPr/>
              <p:nvPr/>
            </p:nvCxnSpPr>
            <p:spPr>
              <a:xfrm flipH="1">
                <a:off x="4804775" y="4145950"/>
                <a:ext cx="607500" cy="352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45"/>
              <p:cNvCxnSpPr/>
              <p:nvPr/>
            </p:nvCxnSpPr>
            <p:spPr>
              <a:xfrm>
                <a:off x="5393675" y="4108500"/>
                <a:ext cx="693900" cy="4191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</p:grpSp>
        <p:grpSp>
          <p:nvGrpSpPr>
            <p:cNvPr id="620" name="Google Shape;620;p45"/>
            <p:cNvGrpSpPr/>
            <p:nvPr/>
          </p:nvGrpSpPr>
          <p:grpSpPr>
            <a:xfrm flipH="1">
              <a:off x="6115796" y="4078550"/>
              <a:ext cx="2052904" cy="449129"/>
              <a:chOff x="4075575" y="4096800"/>
              <a:chExt cx="2052904" cy="449129"/>
            </a:xfrm>
          </p:grpSpPr>
          <p:cxnSp>
            <p:nvCxnSpPr>
              <p:cNvPr id="621" name="Google Shape;621;p45"/>
              <p:cNvCxnSpPr/>
              <p:nvPr/>
            </p:nvCxnSpPr>
            <p:spPr>
              <a:xfrm>
                <a:off x="4075575" y="4096800"/>
                <a:ext cx="729600" cy="4296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cxnSp>
          <p:cxnSp>
            <p:nvCxnSpPr>
              <p:cNvPr id="622" name="Google Shape;622;p45"/>
              <p:cNvCxnSpPr/>
              <p:nvPr/>
            </p:nvCxnSpPr>
            <p:spPr>
              <a:xfrm flipH="1">
                <a:off x="4804775" y="4145950"/>
                <a:ext cx="607500" cy="352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45"/>
              <p:cNvCxnSpPr/>
              <p:nvPr/>
            </p:nvCxnSpPr>
            <p:spPr>
              <a:xfrm>
                <a:off x="5393479" y="4108529"/>
                <a:ext cx="735000" cy="437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</p:grpSp>
      </p:grpSp>
      <p:sp>
        <p:nvSpPr>
          <p:cNvPr id="624" name="Google Shape;624;p45"/>
          <p:cNvSpPr/>
          <p:nvPr/>
        </p:nvSpPr>
        <p:spPr>
          <a:xfrm>
            <a:off x="7023633" y="5937933"/>
            <a:ext cx="2261600" cy="306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933">
                <a:latin typeface="Montserrat SemiBold"/>
                <a:ea typeface="Montserrat SemiBold"/>
                <a:cs typeface="Montserrat SemiBold"/>
                <a:sym typeface="Montserrat SemiBold"/>
              </a:rPr>
              <a:t>MANAGED &amp;</a:t>
            </a:r>
            <a:endParaRPr sz="933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algn="ctr"/>
            <a:r>
              <a:rPr lang="pt-BR" sz="933">
                <a:latin typeface="Montserrat SemiBold"/>
                <a:ea typeface="Montserrat SemiBold"/>
                <a:cs typeface="Montserrat SemiBold"/>
                <a:sym typeface="Montserrat SemiBold"/>
              </a:rPr>
              <a:t>PROFESSIONAL SERVICES</a:t>
            </a:r>
            <a:endParaRPr sz="933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EF94A6F9-45B4-7BD6-B26C-6E6744D2EB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60" b="2630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93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/>
          <p:cNvSpPr txBox="1">
            <a:spLocks noGrp="1"/>
          </p:cNvSpPr>
          <p:nvPr>
            <p:ph type="sldNum" idx="12"/>
          </p:nvPr>
        </p:nvSpPr>
        <p:spPr>
          <a:xfrm>
            <a:off x="11296611" y="63192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pt-BR"/>
              <a:t>|  </a:t>
            </a:r>
            <a:fld id="{00000000-1234-1234-1234-123412341234}" type="slidenum">
              <a:rPr lang="pt-BR"/>
              <a:pPr/>
              <a:t>5</a:t>
            </a:fld>
            <a:endParaRPr/>
          </a:p>
        </p:txBody>
      </p:sp>
      <p:sp>
        <p:nvSpPr>
          <p:cNvPr id="335" name="Google Shape;335;p40"/>
          <p:cNvSpPr txBox="1"/>
          <p:nvPr/>
        </p:nvSpPr>
        <p:spPr>
          <a:xfrm>
            <a:off x="876400" y="459475"/>
            <a:ext cx="10591600" cy="1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R="133597" algn="ctr">
              <a:buSzPts val="1100"/>
            </a:pPr>
            <a:r>
              <a:rPr lang="es-419" sz="2267" b="1" dirty="0">
                <a:solidFill>
                  <a:srgbClr val="262626"/>
                </a:solidFill>
                <a:latin typeface="Montserrat Medium"/>
                <a:ea typeface="Montserrat"/>
                <a:cs typeface="Montserrat"/>
                <a:sym typeface="Montserrat Medium"/>
              </a:rPr>
              <a:t>Historia repetida, un gran reto y una gran oportunidad</a:t>
            </a:r>
            <a:endParaRPr sz="2267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p40"/>
          <p:cNvSpPr/>
          <p:nvPr/>
        </p:nvSpPr>
        <p:spPr>
          <a:xfrm>
            <a:off x="5784200" y="1421700"/>
            <a:ext cx="623600" cy="73600"/>
          </a:xfrm>
          <a:prstGeom prst="roundRect">
            <a:avLst>
              <a:gd name="adj" fmla="val 50000"/>
            </a:avLst>
          </a:prstGeom>
          <a:solidFill>
            <a:srgbClr val="F20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4" name="Google Shape;363;p40">
            <a:extLst>
              <a:ext uri="{FF2B5EF4-FFF2-40B4-BE49-F238E27FC236}">
                <a16:creationId xmlns:a16="http://schemas.microsoft.com/office/drawing/2014/main" id="{86A6524B-1EE3-E445-91D9-C5179A70E1EB}"/>
              </a:ext>
            </a:extLst>
          </p:cNvPr>
          <p:cNvCxnSpPr/>
          <p:nvPr/>
        </p:nvCxnSpPr>
        <p:spPr>
          <a:xfrm>
            <a:off x="1837396" y="1783579"/>
            <a:ext cx="0" cy="327323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5" name="Google Shape;374;p40">
            <a:extLst>
              <a:ext uri="{FF2B5EF4-FFF2-40B4-BE49-F238E27FC236}">
                <a16:creationId xmlns:a16="http://schemas.microsoft.com/office/drawing/2014/main" id="{A0CC8B5B-6D08-2623-3E4D-BC8812732961}"/>
              </a:ext>
            </a:extLst>
          </p:cNvPr>
          <p:cNvSpPr/>
          <p:nvPr/>
        </p:nvSpPr>
        <p:spPr>
          <a:xfrm>
            <a:off x="914922" y="2110903"/>
            <a:ext cx="1844948" cy="2636194"/>
          </a:xfrm>
          <a:prstGeom prst="roundRect">
            <a:avLst>
              <a:gd name="adj" fmla="val 7136"/>
            </a:avLst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75;p40">
            <a:extLst>
              <a:ext uri="{FF2B5EF4-FFF2-40B4-BE49-F238E27FC236}">
                <a16:creationId xmlns:a16="http://schemas.microsoft.com/office/drawing/2014/main" id="{2B1B9067-ED1A-92C5-B82C-0FE3D7B3C4EE}"/>
              </a:ext>
            </a:extLst>
          </p:cNvPr>
          <p:cNvSpPr txBox="1"/>
          <p:nvPr/>
        </p:nvSpPr>
        <p:spPr>
          <a:xfrm>
            <a:off x="914923" y="2248651"/>
            <a:ext cx="1712071" cy="658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FF0D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Sistemas Operativos (SO) </a:t>
            </a:r>
            <a:r>
              <a:rPr lang="pt-BR" sz="1200" dirty="0" err="1">
                <a:solidFill>
                  <a:srgbClr val="FF0D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sin</a:t>
            </a:r>
            <a:r>
              <a:rPr lang="pt-BR" sz="1200" dirty="0">
                <a:solidFill>
                  <a:srgbClr val="FF0D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pt-BR" sz="1200" dirty="0" err="1">
                <a:solidFill>
                  <a:srgbClr val="FF0D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Soporte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376;p40">
            <a:extLst>
              <a:ext uri="{FF2B5EF4-FFF2-40B4-BE49-F238E27FC236}">
                <a16:creationId xmlns:a16="http://schemas.microsoft.com/office/drawing/2014/main" id="{99B2A1D3-FFE4-A938-D002-FB02A83B56AE}"/>
              </a:ext>
            </a:extLst>
          </p:cNvPr>
          <p:cNvSpPr txBox="1"/>
          <p:nvPr/>
        </p:nvSpPr>
        <p:spPr>
          <a:xfrm>
            <a:off x="914921" y="3234008"/>
            <a:ext cx="1928949" cy="1023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200" i="1" dirty="0">
                <a:latin typeface="Arial" panose="020B0604020202020204" pitchFamily="34" charset="0"/>
              </a:rPr>
              <a:t>Windows Server 2012 y distribuciones de Linux sin soporte, que alcanzaron su fin de vida (EOL).</a:t>
            </a:r>
          </a:p>
        </p:txBody>
      </p:sp>
      <p:sp>
        <p:nvSpPr>
          <p:cNvPr id="8" name="Google Shape;374;p40">
            <a:extLst>
              <a:ext uri="{FF2B5EF4-FFF2-40B4-BE49-F238E27FC236}">
                <a16:creationId xmlns:a16="http://schemas.microsoft.com/office/drawing/2014/main" id="{3126A711-B6BA-4F1C-6AC8-1227926AEAA9}"/>
              </a:ext>
            </a:extLst>
          </p:cNvPr>
          <p:cNvSpPr/>
          <p:nvPr/>
        </p:nvSpPr>
        <p:spPr>
          <a:xfrm>
            <a:off x="3051765" y="2110902"/>
            <a:ext cx="1844948" cy="2636195"/>
          </a:xfrm>
          <a:prstGeom prst="roundRect">
            <a:avLst>
              <a:gd name="adj" fmla="val 7136"/>
            </a:avLst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75;p40">
            <a:extLst>
              <a:ext uri="{FF2B5EF4-FFF2-40B4-BE49-F238E27FC236}">
                <a16:creationId xmlns:a16="http://schemas.microsoft.com/office/drawing/2014/main" id="{E06BBC13-A104-91A2-1141-471583EA3C01}"/>
              </a:ext>
            </a:extLst>
          </p:cNvPr>
          <p:cNvSpPr txBox="1"/>
          <p:nvPr/>
        </p:nvSpPr>
        <p:spPr>
          <a:xfrm>
            <a:off x="3051766" y="2248651"/>
            <a:ext cx="1712071" cy="658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FF0D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Bases de </a:t>
            </a:r>
            <a:r>
              <a:rPr lang="pt-BR" sz="1200" dirty="0" err="1">
                <a:solidFill>
                  <a:srgbClr val="FF0D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Datos</a:t>
            </a:r>
            <a:r>
              <a:rPr lang="pt-BR" sz="1200" dirty="0">
                <a:solidFill>
                  <a:srgbClr val="FF0D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Obsoletas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376;p40">
            <a:extLst>
              <a:ext uri="{FF2B5EF4-FFF2-40B4-BE49-F238E27FC236}">
                <a16:creationId xmlns:a16="http://schemas.microsoft.com/office/drawing/2014/main" id="{555F512A-17B8-B869-E0C1-EF326700119E}"/>
              </a:ext>
            </a:extLst>
          </p:cNvPr>
          <p:cNvSpPr txBox="1"/>
          <p:nvPr/>
        </p:nvSpPr>
        <p:spPr>
          <a:xfrm>
            <a:off x="3009764" y="3315256"/>
            <a:ext cx="1928949" cy="1023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200" i="1" dirty="0">
                <a:latin typeface="Arial" panose="020B0604020202020204" pitchFamily="34" charset="0"/>
              </a:rPr>
              <a:t>Oracle 12c, cuya versión 12c </a:t>
            </a:r>
            <a:r>
              <a:rPr lang="es-PE" altLang="es-PE" sz="1200" i="1" dirty="0" err="1">
                <a:latin typeface="Arial" panose="020B0604020202020204" pitchFamily="34" charset="0"/>
              </a:rPr>
              <a:t>Release</a:t>
            </a:r>
            <a:r>
              <a:rPr lang="es-PE" altLang="es-PE" sz="1200" i="1" dirty="0">
                <a:latin typeface="Arial" panose="020B0604020202020204" pitchFamily="34" charset="0"/>
              </a:rPr>
              <a:t> 1 (12.1) llegó a su EOL, exponiendo datos sensibles a vulnerabilidades sin parches.</a:t>
            </a:r>
          </a:p>
        </p:txBody>
      </p:sp>
      <p:cxnSp>
        <p:nvCxnSpPr>
          <p:cNvPr id="11" name="Google Shape;363;p40">
            <a:extLst>
              <a:ext uri="{FF2B5EF4-FFF2-40B4-BE49-F238E27FC236}">
                <a16:creationId xmlns:a16="http://schemas.microsoft.com/office/drawing/2014/main" id="{D738F382-E72B-AD6A-B8F0-5AC86C50611A}"/>
              </a:ext>
            </a:extLst>
          </p:cNvPr>
          <p:cNvCxnSpPr>
            <a:cxnSpLocks/>
          </p:cNvCxnSpPr>
          <p:nvPr/>
        </p:nvCxnSpPr>
        <p:spPr>
          <a:xfrm flipV="1">
            <a:off x="3981564" y="4747097"/>
            <a:ext cx="0" cy="524686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" name="Google Shape;363;p40">
            <a:extLst>
              <a:ext uri="{FF2B5EF4-FFF2-40B4-BE49-F238E27FC236}">
                <a16:creationId xmlns:a16="http://schemas.microsoft.com/office/drawing/2014/main" id="{29AD2A46-CB73-3123-0D05-FFCE469BDBBE}"/>
              </a:ext>
            </a:extLst>
          </p:cNvPr>
          <p:cNvCxnSpPr/>
          <p:nvPr/>
        </p:nvCxnSpPr>
        <p:spPr>
          <a:xfrm>
            <a:off x="6096000" y="1783579"/>
            <a:ext cx="0" cy="327323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4" name="Google Shape;374;p40">
            <a:extLst>
              <a:ext uri="{FF2B5EF4-FFF2-40B4-BE49-F238E27FC236}">
                <a16:creationId xmlns:a16="http://schemas.microsoft.com/office/drawing/2014/main" id="{CF07CC51-A86B-2BDD-95A4-E07050FD124D}"/>
              </a:ext>
            </a:extLst>
          </p:cNvPr>
          <p:cNvSpPr/>
          <p:nvPr/>
        </p:nvSpPr>
        <p:spPr>
          <a:xfrm>
            <a:off x="5173526" y="2110903"/>
            <a:ext cx="1844948" cy="2636194"/>
          </a:xfrm>
          <a:prstGeom prst="roundRect">
            <a:avLst>
              <a:gd name="adj" fmla="val 7136"/>
            </a:avLst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75;p40">
            <a:extLst>
              <a:ext uri="{FF2B5EF4-FFF2-40B4-BE49-F238E27FC236}">
                <a16:creationId xmlns:a16="http://schemas.microsoft.com/office/drawing/2014/main" id="{C9387735-AD5C-9322-DD9F-550D0F3F129C}"/>
              </a:ext>
            </a:extLst>
          </p:cNvPr>
          <p:cNvSpPr txBox="1"/>
          <p:nvPr/>
        </p:nvSpPr>
        <p:spPr>
          <a:xfrm>
            <a:off x="5264404" y="2248651"/>
            <a:ext cx="1712071" cy="658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FF0D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Stack de </a:t>
            </a:r>
            <a:r>
              <a:rPr lang="pt-BR" sz="1200" dirty="0" err="1">
                <a:solidFill>
                  <a:srgbClr val="FF0D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Desarrollo</a:t>
            </a:r>
            <a:r>
              <a:rPr lang="pt-BR" sz="1200" dirty="0">
                <a:solidFill>
                  <a:srgbClr val="FF0D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pt-BR" sz="1200" dirty="0" err="1">
                <a:solidFill>
                  <a:srgbClr val="FF0D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Paralizado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376;p40">
            <a:extLst>
              <a:ext uri="{FF2B5EF4-FFF2-40B4-BE49-F238E27FC236}">
                <a16:creationId xmlns:a16="http://schemas.microsoft.com/office/drawing/2014/main" id="{6243129E-CA81-08AC-5880-DA495186B633}"/>
              </a:ext>
            </a:extLst>
          </p:cNvPr>
          <p:cNvSpPr txBox="1"/>
          <p:nvPr/>
        </p:nvSpPr>
        <p:spPr>
          <a:xfrm>
            <a:off x="5173525" y="3234008"/>
            <a:ext cx="1844949" cy="1023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200" i="1" dirty="0">
                <a:latin typeface="Arial" panose="020B0604020202020204" pitchFamily="34" charset="0"/>
              </a:rPr>
              <a:t>Librerías en Visual Basic 6, servicios web en Visual Studio 2008, y aplicaciones web en </a:t>
            </a:r>
            <a:r>
              <a:rPr lang="es-PE" altLang="es-PE" sz="1200" i="1" dirty="0" err="1">
                <a:latin typeface="Arial" panose="020B0604020202020204" pitchFamily="34" charset="0"/>
              </a:rPr>
              <a:t>Classic</a:t>
            </a:r>
            <a:r>
              <a:rPr lang="es-PE" altLang="es-PE" sz="1200" i="1" dirty="0">
                <a:latin typeface="Arial" panose="020B0604020202020204" pitchFamily="34" charset="0"/>
              </a:rPr>
              <a:t> ASP y Java Applets.</a:t>
            </a:r>
          </a:p>
        </p:txBody>
      </p:sp>
      <p:sp>
        <p:nvSpPr>
          <p:cNvPr id="17" name="Google Shape;374;p40">
            <a:extLst>
              <a:ext uri="{FF2B5EF4-FFF2-40B4-BE49-F238E27FC236}">
                <a16:creationId xmlns:a16="http://schemas.microsoft.com/office/drawing/2014/main" id="{922DB568-897C-3DBB-F4E3-77EDB1DFF6A3}"/>
              </a:ext>
            </a:extLst>
          </p:cNvPr>
          <p:cNvSpPr/>
          <p:nvPr/>
        </p:nvSpPr>
        <p:spPr>
          <a:xfrm>
            <a:off x="7310369" y="2110902"/>
            <a:ext cx="1844948" cy="2636195"/>
          </a:xfrm>
          <a:prstGeom prst="roundRect">
            <a:avLst>
              <a:gd name="adj" fmla="val 7136"/>
            </a:avLst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75;p40">
            <a:extLst>
              <a:ext uri="{FF2B5EF4-FFF2-40B4-BE49-F238E27FC236}">
                <a16:creationId xmlns:a16="http://schemas.microsoft.com/office/drawing/2014/main" id="{90832E02-4726-DD1D-EFA8-D34BDB4C9A35}"/>
              </a:ext>
            </a:extLst>
          </p:cNvPr>
          <p:cNvSpPr txBox="1"/>
          <p:nvPr/>
        </p:nvSpPr>
        <p:spPr>
          <a:xfrm>
            <a:off x="7376806" y="2248651"/>
            <a:ext cx="1712071" cy="658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 err="1">
                <a:solidFill>
                  <a:srgbClr val="FF0D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Dependencia</a:t>
            </a:r>
            <a:r>
              <a:rPr lang="pt-BR" sz="1200" dirty="0">
                <a:solidFill>
                  <a:srgbClr val="FF0D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Crítica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376;p40">
            <a:extLst>
              <a:ext uri="{FF2B5EF4-FFF2-40B4-BE49-F238E27FC236}">
                <a16:creationId xmlns:a16="http://schemas.microsoft.com/office/drawing/2014/main" id="{103EB918-E649-971E-1648-EB2073858BE4}"/>
              </a:ext>
            </a:extLst>
          </p:cNvPr>
          <p:cNvSpPr txBox="1"/>
          <p:nvPr/>
        </p:nvSpPr>
        <p:spPr>
          <a:xfrm>
            <a:off x="7310369" y="3044434"/>
            <a:ext cx="1928949" cy="1023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200" i="1" dirty="0">
                <a:latin typeface="Arial" panose="020B0604020202020204" pitchFamily="34" charset="0"/>
              </a:rPr>
              <a:t>El sistema depende de componentes inseguros, como Internet Explorer 11.</a:t>
            </a:r>
          </a:p>
        </p:txBody>
      </p:sp>
      <p:cxnSp>
        <p:nvCxnSpPr>
          <p:cNvPr id="20" name="Google Shape;363;p40">
            <a:extLst>
              <a:ext uri="{FF2B5EF4-FFF2-40B4-BE49-F238E27FC236}">
                <a16:creationId xmlns:a16="http://schemas.microsoft.com/office/drawing/2014/main" id="{C447AB66-4AEA-AF6A-1E32-31B1FB7767DB}"/>
              </a:ext>
            </a:extLst>
          </p:cNvPr>
          <p:cNvCxnSpPr>
            <a:cxnSpLocks/>
          </p:cNvCxnSpPr>
          <p:nvPr/>
        </p:nvCxnSpPr>
        <p:spPr>
          <a:xfrm flipV="1">
            <a:off x="8240168" y="4747097"/>
            <a:ext cx="0" cy="524686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1" name="Google Shape;363;p40">
            <a:extLst>
              <a:ext uri="{FF2B5EF4-FFF2-40B4-BE49-F238E27FC236}">
                <a16:creationId xmlns:a16="http://schemas.microsoft.com/office/drawing/2014/main" id="{278D3791-F569-DE60-CFB5-3135FDB397D8}"/>
              </a:ext>
            </a:extLst>
          </p:cNvPr>
          <p:cNvCxnSpPr/>
          <p:nvPr/>
        </p:nvCxnSpPr>
        <p:spPr>
          <a:xfrm>
            <a:off x="10411685" y="1783578"/>
            <a:ext cx="0" cy="327323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2" name="Google Shape;374;p40">
            <a:extLst>
              <a:ext uri="{FF2B5EF4-FFF2-40B4-BE49-F238E27FC236}">
                <a16:creationId xmlns:a16="http://schemas.microsoft.com/office/drawing/2014/main" id="{9D6FA7A2-D8A0-44BF-89AB-6BD8BD20F5F5}"/>
              </a:ext>
            </a:extLst>
          </p:cNvPr>
          <p:cNvSpPr/>
          <p:nvPr/>
        </p:nvSpPr>
        <p:spPr>
          <a:xfrm>
            <a:off x="9489211" y="2110902"/>
            <a:ext cx="1844948" cy="2636194"/>
          </a:xfrm>
          <a:prstGeom prst="roundRect">
            <a:avLst>
              <a:gd name="adj" fmla="val 7136"/>
            </a:avLst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375;p40">
            <a:extLst>
              <a:ext uri="{FF2B5EF4-FFF2-40B4-BE49-F238E27FC236}">
                <a16:creationId xmlns:a16="http://schemas.microsoft.com/office/drawing/2014/main" id="{3E7D8932-15F7-160F-D670-7B1E82AC874D}"/>
              </a:ext>
            </a:extLst>
          </p:cNvPr>
          <p:cNvSpPr txBox="1"/>
          <p:nvPr/>
        </p:nvSpPr>
        <p:spPr>
          <a:xfrm>
            <a:off x="9555649" y="2248651"/>
            <a:ext cx="1712071" cy="658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FF0D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Riesgo Operativo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376;p40">
            <a:extLst>
              <a:ext uri="{FF2B5EF4-FFF2-40B4-BE49-F238E27FC236}">
                <a16:creationId xmlns:a16="http://schemas.microsoft.com/office/drawing/2014/main" id="{147701F2-B31C-6A13-EE5B-34B95015D7A1}"/>
              </a:ext>
            </a:extLst>
          </p:cNvPr>
          <p:cNvSpPr txBox="1"/>
          <p:nvPr/>
        </p:nvSpPr>
        <p:spPr>
          <a:xfrm>
            <a:off x="9473700" y="3135416"/>
            <a:ext cx="1928949" cy="1023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200" i="1" dirty="0">
                <a:latin typeface="Arial" panose="020B0604020202020204" pitchFamily="34" charset="0"/>
              </a:rPr>
              <a:t>Procesos </a:t>
            </a:r>
            <a:r>
              <a:rPr lang="es-PE" altLang="es-PE" sz="1200" i="1" dirty="0" err="1">
                <a:latin typeface="Arial" panose="020B0604020202020204" pitchFamily="34" charset="0"/>
              </a:rPr>
              <a:t>batch</a:t>
            </a:r>
            <a:r>
              <a:rPr lang="es-PE" altLang="es-PE" sz="1200" i="1" dirty="0">
                <a:latin typeface="Arial" panose="020B0604020202020204" pitchFamily="34" charset="0"/>
              </a:rPr>
              <a:t> manuales que introducen un alto riesgo de error humano y una marcada falta de resiliencia.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>
          <a:extLst>
            <a:ext uri="{FF2B5EF4-FFF2-40B4-BE49-F238E27FC236}">
              <a16:creationId xmlns:a16="http://schemas.microsoft.com/office/drawing/2014/main" id="{E4D6F5B8-CAF4-4668-6DF1-4EAD0D1C7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CDA6A73B-E5C1-1C7A-0457-76EC20545235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34" name="Google Shape;334;p40">
            <a:extLst>
              <a:ext uri="{FF2B5EF4-FFF2-40B4-BE49-F238E27FC236}">
                <a16:creationId xmlns:a16="http://schemas.microsoft.com/office/drawing/2014/main" id="{11DCDD3C-E954-30A4-CDEF-5B1C4071F470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11460163" y="6319838"/>
            <a:ext cx="731837" cy="5238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pt-BR"/>
              <a:t>|  </a:t>
            </a:r>
            <a:fld id="{00000000-1234-1234-1234-123412341234}" type="slidenum">
              <a:rPr lang="pt-BR"/>
              <a:pPr/>
              <a:t>6</a:t>
            </a:fld>
            <a:endParaRPr/>
          </a:p>
        </p:txBody>
      </p:sp>
      <p:sp>
        <p:nvSpPr>
          <p:cNvPr id="336" name="Google Shape;336;p40">
            <a:extLst>
              <a:ext uri="{FF2B5EF4-FFF2-40B4-BE49-F238E27FC236}">
                <a16:creationId xmlns:a16="http://schemas.microsoft.com/office/drawing/2014/main" id="{E970DDB8-F1D1-85FD-8194-3B133CC34350}"/>
              </a:ext>
            </a:extLst>
          </p:cNvPr>
          <p:cNvSpPr/>
          <p:nvPr/>
        </p:nvSpPr>
        <p:spPr>
          <a:xfrm>
            <a:off x="5784200" y="1421700"/>
            <a:ext cx="623600" cy="73600"/>
          </a:xfrm>
          <a:prstGeom prst="roundRect">
            <a:avLst>
              <a:gd name="adj" fmla="val 50000"/>
            </a:avLst>
          </a:prstGeom>
          <a:solidFill>
            <a:srgbClr val="F20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2833F3C-0551-AA4D-0026-2763B2A43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387" y="2352437"/>
            <a:ext cx="3083863" cy="30838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Google Shape;335;p40">
            <a:extLst>
              <a:ext uri="{FF2B5EF4-FFF2-40B4-BE49-F238E27FC236}">
                <a16:creationId xmlns:a16="http://schemas.microsoft.com/office/drawing/2014/main" id="{4793636E-0657-994B-964D-D451F049D319}"/>
              </a:ext>
            </a:extLst>
          </p:cNvPr>
          <p:cNvSpPr txBox="1"/>
          <p:nvPr/>
        </p:nvSpPr>
        <p:spPr>
          <a:xfrm>
            <a:off x="876400" y="459475"/>
            <a:ext cx="10591600" cy="1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R="133597" algn="ctr">
              <a:buSzPts val="1100"/>
            </a:pPr>
            <a:r>
              <a:rPr lang="es-419" sz="2267" b="1" dirty="0">
                <a:solidFill>
                  <a:schemeClr val="bg1"/>
                </a:solidFill>
                <a:latin typeface="Montserrat Medium"/>
                <a:ea typeface="Montserrat"/>
                <a:cs typeface="Montserrat"/>
                <a:sym typeface="Montserrat Medium"/>
              </a:rPr>
              <a:t>Historia repetida, un gran r</a:t>
            </a:r>
            <a:r>
              <a:rPr lang="es-419" sz="2267" b="1" dirty="0">
                <a:solidFill>
                  <a:srgbClr val="262626"/>
                </a:solidFill>
                <a:latin typeface="Montserrat Medium"/>
                <a:ea typeface="Montserrat"/>
                <a:cs typeface="Montserrat"/>
                <a:sym typeface="Montserrat Medium"/>
              </a:rPr>
              <a:t>eto y una gran oportunidad</a:t>
            </a:r>
            <a:endParaRPr sz="2267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FEC07497-4882-F322-AEEC-735AE67FDC6B}"/>
              </a:ext>
            </a:extLst>
          </p:cNvPr>
          <p:cNvSpPr/>
          <p:nvPr/>
        </p:nvSpPr>
        <p:spPr>
          <a:xfrm>
            <a:off x="7810500" y="1949562"/>
            <a:ext cx="4110831" cy="3889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dirty="0">
                <a:solidFill>
                  <a:schemeClr val="tx1"/>
                </a:solidFill>
              </a:rPr>
              <a:t>IA, IA, IA</a:t>
            </a:r>
          </a:p>
          <a:p>
            <a:r>
              <a:rPr lang="es-PE" dirty="0">
                <a:solidFill>
                  <a:schemeClr val="tx1"/>
                </a:solidFill>
              </a:rPr>
              <a:t>Nuevos modelos de negocio</a:t>
            </a:r>
          </a:p>
          <a:p>
            <a:r>
              <a:rPr lang="es-PE" dirty="0">
                <a:solidFill>
                  <a:schemeClr val="tx1"/>
                </a:solidFill>
              </a:rPr>
              <a:t>Respuestas/Información en tiempo real</a:t>
            </a:r>
          </a:p>
          <a:p>
            <a:r>
              <a:rPr lang="es-PE" dirty="0">
                <a:solidFill>
                  <a:schemeClr val="tx1"/>
                </a:solidFill>
              </a:rPr>
              <a:t>Interacciones naturales </a:t>
            </a:r>
          </a:p>
          <a:p>
            <a:r>
              <a:rPr lang="es-PE" dirty="0">
                <a:solidFill>
                  <a:schemeClr val="tx1"/>
                </a:solidFill>
              </a:rPr>
              <a:t>Omnicanalidad</a:t>
            </a:r>
          </a:p>
          <a:p>
            <a:r>
              <a:rPr lang="es-PE" dirty="0">
                <a:solidFill>
                  <a:schemeClr val="tx1"/>
                </a:solidFill>
              </a:rPr>
              <a:t>Comportamiento personalizado</a:t>
            </a:r>
          </a:p>
          <a:p>
            <a:r>
              <a:rPr lang="es-PE" dirty="0">
                <a:solidFill>
                  <a:schemeClr val="tx1"/>
                </a:solidFill>
              </a:rPr>
              <a:t>Soporte negocio digital</a:t>
            </a:r>
          </a:p>
          <a:p>
            <a:r>
              <a:rPr lang="es-PE" dirty="0">
                <a:solidFill>
                  <a:schemeClr val="tx1"/>
                </a:solidFill>
              </a:rPr>
              <a:t>Sistemas deben anticiparse, detección de problemas y propuestas de solución</a:t>
            </a:r>
          </a:p>
          <a:p>
            <a:r>
              <a:rPr lang="es-PE" dirty="0">
                <a:solidFill>
                  <a:schemeClr val="tx1"/>
                </a:solidFill>
              </a:rPr>
              <a:t>Capacidad de integración</a:t>
            </a:r>
          </a:p>
          <a:p>
            <a:r>
              <a:rPr lang="es-PE" dirty="0">
                <a:solidFill>
                  <a:schemeClr val="tx1"/>
                </a:solidFill>
              </a:rPr>
              <a:t>Experiencia de usuarios</a:t>
            </a:r>
          </a:p>
          <a:p>
            <a:r>
              <a:rPr lang="es-PE" dirty="0">
                <a:solidFill>
                  <a:schemeClr val="tx1"/>
                </a:solidFill>
              </a:rPr>
              <a:t>Datos, Datos, Datos</a:t>
            </a:r>
          </a:p>
        </p:txBody>
      </p:sp>
      <p:sp>
        <p:nvSpPr>
          <p:cNvPr id="29" name="Google Shape;374;p40">
            <a:extLst>
              <a:ext uri="{FF2B5EF4-FFF2-40B4-BE49-F238E27FC236}">
                <a16:creationId xmlns:a16="http://schemas.microsoft.com/office/drawing/2014/main" id="{EBD67ADA-D71B-D609-0D7F-79359FFA3AEC}"/>
              </a:ext>
            </a:extLst>
          </p:cNvPr>
          <p:cNvSpPr/>
          <p:nvPr/>
        </p:nvSpPr>
        <p:spPr>
          <a:xfrm>
            <a:off x="529587" y="2110903"/>
            <a:ext cx="3890079" cy="3796652"/>
          </a:xfrm>
          <a:prstGeom prst="roundRect">
            <a:avLst>
              <a:gd name="adj" fmla="val 7136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es-PE" dirty="0">
                <a:solidFill>
                  <a:schemeClr val="bg1"/>
                </a:solidFill>
              </a:rPr>
              <a:t>Deuda técnica</a:t>
            </a:r>
          </a:p>
          <a:p>
            <a:pPr algn="r"/>
            <a:r>
              <a:rPr lang="es-PE" dirty="0">
                <a:solidFill>
                  <a:schemeClr val="bg1"/>
                </a:solidFill>
              </a:rPr>
              <a:t>Riesgos de Seguridad</a:t>
            </a:r>
          </a:p>
          <a:p>
            <a:pPr algn="r"/>
            <a:r>
              <a:rPr lang="es-PE" dirty="0">
                <a:solidFill>
                  <a:schemeClr val="bg1"/>
                </a:solidFill>
              </a:rPr>
              <a:t>Altos costos de mantenimiento</a:t>
            </a:r>
          </a:p>
          <a:p>
            <a:pPr algn="r"/>
            <a:r>
              <a:rPr lang="es-PE" dirty="0">
                <a:solidFill>
                  <a:schemeClr val="bg1"/>
                </a:solidFill>
              </a:rPr>
              <a:t>Ineficiencia Operativa</a:t>
            </a:r>
          </a:p>
          <a:p>
            <a:pPr algn="r"/>
            <a:r>
              <a:rPr lang="es-PE" dirty="0">
                <a:solidFill>
                  <a:schemeClr val="bg1"/>
                </a:solidFill>
              </a:rPr>
              <a:t>Altos tiempos de respuesta</a:t>
            </a:r>
          </a:p>
          <a:p>
            <a:pPr algn="r"/>
            <a:r>
              <a:rPr lang="es-PE" dirty="0">
                <a:solidFill>
                  <a:schemeClr val="bg1"/>
                </a:solidFill>
              </a:rPr>
              <a:t>Sin soporte</a:t>
            </a:r>
          </a:p>
          <a:p>
            <a:pPr algn="r"/>
            <a:r>
              <a:rPr lang="es-PE" dirty="0">
                <a:solidFill>
                  <a:schemeClr val="bg1"/>
                </a:solidFill>
              </a:rPr>
              <a:t>Bajo rendimiento </a:t>
            </a:r>
          </a:p>
          <a:p>
            <a:pPr algn="r"/>
            <a:r>
              <a:rPr lang="es-PE" dirty="0">
                <a:solidFill>
                  <a:schemeClr val="bg1"/>
                </a:solidFill>
              </a:rPr>
              <a:t>Quejas de experiencia usuario</a:t>
            </a:r>
          </a:p>
          <a:p>
            <a:pPr algn="r"/>
            <a:r>
              <a:rPr lang="es-PE" dirty="0">
                <a:solidFill>
                  <a:schemeClr val="bg1"/>
                </a:solidFill>
              </a:rPr>
              <a:t>Limitaciones para innovar</a:t>
            </a:r>
          </a:p>
          <a:p>
            <a:pPr algn="r"/>
            <a:r>
              <a:rPr lang="es-PE" dirty="0">
                <a:solidFill>
                  <a:schemeClr val="bg1"/>
                </a:solidFill>
              </a:rPr>
              <a:t>Limitaciones de integración</a:t>
            </a:r>
          </a:p>
          <a:p>
            <a:pPr algn="r"/>
            <a:r>
              <a:rPr lang="es-PE" dirty="0">
                <a:solidFill>
                  <a:schemeClr val="bg1"/>
                </a:solidFill>
              </a:rPr>
              <a:t>Sin escalabilidad</a:t>
            </a:r>
          </a:p>
          <a:p>
            <a:pPr algn="r"/>
            <a:r>
              <a:rPr lang="es-PE" dirty="0">
                <a:solidFill>
                  <a:schemeClr val="bg1"/>
                </a:solidFill>
              </a:rPr>
              <a:t>Tecnología Obsoleta</a:t>
            </a:r>
          </a:p>
          <a:p>
            <a:pPr algn="r"/>
            <a:r>
              <a:rPr lang="es-PE" dirty="0" err="1">
                <a:solidFill>
                  <a:schemeClr val="bg1"/>
                </a:solidFill>
              </a:rPr>
              <a:t>Leeeeentitud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30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>
          <a:extLst>
            <a:ext uri="{FF2B5EF4-FFF2-40B4-BE49-F238E27FC236}">
              <a16:creationId xmlns:a16="http://schemas.microsoft.com/office/drawing/2014/main" id="{DCBD193C-1138-20C2-F8AA-64AC860DF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>
            <a:extLst>
              <a:ext uri="{FF2B5EF4-FFF2-40B4-BE49-F238E27FC236}">
                <a16:creationId xmlns:a16="http://schemas.microsoft.com/office/drawing/2014/main" id="{3F1198D4-25EF-2AD1-169C-624E9A5A245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3192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pt-BR"/>
              <a:t>|  </a:t>
            </a:r>
            <a:fld id="{00000000-1234-1234-1234-123412341234}" type="slidenum">
              <a:rPr lang="pt-BR"/>
              <a:pPr/>
              <a:t>7</a:t>
            </a:fld>
            <a:endParaRPr/>
          </a:p>
        </p:txBody>
      </p:sp>
      <p:sp>
        <p:nvSpPr>
          <p:cNvPr id="335" name="Google Shape;335;p40">
            <a:extLst>
              <a:ext uri="{FF2B5EF4-FFF2-40B4-BE49-F238E27FC236}">
                <a16:creationId xmlns:a16="http://schemas.microsoft.com/office/drawing/2014/main" id="{28224F18-923B-8C32-46A3-0518657272B9}"/>
              </a:ext>
            </a:extLst>
          </p:cNvPr>
          <p:cNvSpPr txBox="1"/>
          <p:nvPr/>
        </p:nvSpPr>
        <p:spPr>
          <a:xfrm>
            <a:off x="876400" y="459475"/>
            <a:ext cx="10591600" cy="1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R="133597" algn="ctr">
              <a:buSzPts val="1100"/>
            </a:pPr>
            <a:r>
              <a:rPr lang="es-419" sz="2267" b="1" dirty="0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¿Les suena conocido?</a:t>
            </a:r>
            <a:endParaRPr sz="2267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p40">
            <a:extLst>
              <a:ext uri="{FF2B5EF4-FFF2-40B4-BE49-F238E27FC236}">
                <a16:creationId xmlns:a16="http://schemas.microsoft.com/office/drawing/2014/main" id="{245F7EF9-D8C0-4234-A0BE-C383B723EDAA}"/>
              </a:ext>
            </a:extLst>
          </p:cNvPr>
          <p:cNvSpPr/>
          <p:nvPr/>
        </p:nvSpPr>
        <p:spPr>
          <a:xfrm>
            <a:off x="5784200" y="1421700"/>
            <a:ext cx="623600" cy="73600"/>
          </a:xfrm>
          <a:prstGeom prst="roundRect">
            <a:avLst>
              <a:gd name="adj" fmla="val 50000"/>
            </a:avLst>
          </a:prstGeom>
          <a:solidFill>
            <a:srgbClr val="F20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A126491-1C15-15E2-7AFC-C4DA67AB1AA1}"/>
              </a:ext>
            </a:extLst>
          </p:cNvPr>
          <p:cNvSpPr txBox="1"/>
          <p:nvPr/>
        </p:nvSpPr>
        <p:spPr>
          <a:xfrm>
            <a:off x="454675" y="2761387"/>
            <a:ext cx="46507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PE" altLang="es-PE" sz="5400" b="1" i="0" u="none" strike="noStrike" cap="none" normalizeH="0" baseline="0" dirty="0">
                <a:ln>
                  <a:noFill/>
                </a:ln>
                <a:solidFill>
                  <a:srgbClr val="1B1C1D"/>
                </a:solidFill>
                <a:effectLst/>
                <a:latin typeface="Google Sans Text"/>
              </a:rPr>
              <a:t>50%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PE" altLang="es-PE" sz="1800" b="0" i="0" u="none" strike="noStrike" cap="none" normalizeH="0" baseline="0" dirty="0">
                <a:ln>
                  <a:noFill/>
                </a:ln>
                <a:solidFill>
                  <a:srgbClr val="1B1C1D"/>
                </a:solidFill>
                <a:effectLst/>
                <a:latin typeface="Google Sans Text"/>
              </a:rPr>
              <a:t>de las cagas de trabajo de las 4,000 principales empresas de Latinoamérica siguen siendo </a:t>
            </a:r>
            <a:r>
              <a:rPr kumimoji="0" lang="es-PE" altLang="es-PE" sz="1800" b="1" i="0" u="none" strike="noStrike" cap="none" normalizeH="0" baseline="0" dirty="0">
                <a:ln>
                  <a:noFill/>
                </a:ln>
                <a:solidFill>
                  <a:srgbClr val="1B1C1D"/>
                </a:solidFill>
                <a:effectLst/>
                <a:latin typeface="Google Sans Text"/>
              </a:rPr>
              <a:t>aplicaciones legadas</a:t>
            </a:r>
            <a:r>
              <a:rPr kumimoji="0" lang="es-PE" altLang="es-PE" sz="1800" b="0" i="0" u="none" strike="noStrike" cap="none" normalizeH="0" baseline="0" dirty="0">
                <a:ln>
                  <a:noFill/>
                </a:ln>
                <a:solidFill>
                  <a:srgbClr val="1B1C1D"/>
                </a:solidFill>
                <a:effectLst/>
                <a:latin typeface="Google Sans Text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PE" altLang="es-PE" dirty="0">
              <a:solidFill>
                <a:srgbClr val="1B1C1D"/>
              </a:solidFill>
              <a:latin typeface="Google Sans Tex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PE" altLang="es-PE" sz="1400" b="0" i="1" u="none" strike="noStrike" cap="none" normalizeH="0" baseline="0" dirty="0">
                <a:ln>
                  <a:noFill/>
                </a:ln>
                <a:solidFill>
                  <a:srgbClr val="1B1C1D"/>
                </a:solidFill>
                <a:effectLst/>
                <a:latin typeface="Google Sans Text"/>
              </a:rPr>
              <a:t>Fuente: IDC</a:t>
            </a:r>
          </a:p>
        </p:txBody>
      </p:sp>
      <p:sp>
        <p:nvSpPr>
          <p:cNvPr id="2" name="object 20">
            <a:extLst>
              <a:ext uri="{FF2B5EF4-FFF2-40B4-BE49-F238E27FC236}">
                <a16:creationId xmlns:a16="http://schemas.microsoft.com/office/drawing/2014/main" id="{CD49F352-973D-2B4A-DE82-4BFADD4A0B7B}"/>
              </a:ext>
            </a:extLst>
          </p:cNvPr>
          <p:cNvSpPr/>
          <p:nvPr/>
        </p:nvSpPr>
        <p:spPr>
          <a:xfrm>
            <a:off x="6124099" y="2417636"/>
            <a:ext cx="0" cy="3240405"/>
          </a:xfrm>
          <a:custGeom>
            <a:avLst/>
            <a:gdLst/>
            <a:ahLst/>
            <a:cxnLst/>
            <a:rect l="l" t="t" r="r" b="b"/>
            <a:pathLst>
              <a:path h="4320540">
                <a:moveTo>
                  <a:pt x="0" y="4319968"/>
                </a:moveTo>
                <a:lnTo>
                  <a:pt x="0" y="0"/>
                </a:lnTo>
              </a:path>
            </a:pathLst>
          </a:custGeom>
          <a:ln w="57150">
            <a:solidFill>
              <a:srgbClr val="36464E"/>
            </a:solidFill>
          </a:ln>
        </p:spPr>
        <p:txBody>
          <a:bodyPr wrap="square" lIns="0" tIns="0" rIns="0" bIns="0" rtlCol="0"/>
          <a:lstStyle/>
          <a:p>
            <a:endParaRPr sz="105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FEFDD06-8229-27A7-A88E-F36918D04E7C}"/>
              </a:ext>
            </a:extLst>
          </p:cNvPr>
          <p:cNvSpPr txBox="1"/>
          <p:nvPr/>
        </p:nvSpPr>
        <p:spPr>
          <a:xfrm>
            <a:off x="6407800" y="2761387"/>
            <a:ext cx="562040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5400" b="1" dirty="0">
                <a:solidFill>
                  <a:srgbClr val="1B1C1D"/>
                </a:solidFill>
                <a:latin typeface="Google Sans Text"/>
              </a:rPr>
              <a:t>90%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PE" altLang="es-PE" dirty="0">
                <a:solidFill>
                  <a:srgbClr val="1B1C1D"/>
                </a:solidFill>
                <a:latin typeface="Google Sans Text"/>
              </a:rPr>
              <a:t>de las aplicaciones actuales podrían volverse obsoletas o llegar al final de su vida útil en 2025, en gran medida debido a la falta de fondos para la modernización.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PE" altLang="es-PE" dirty="0">
              <a:solidFill>
                <a:srgbClr val="1B1C1D"/>
              </a:solidFill>
              <a:latin typeface="Google Sans Text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400" i="1" dirty="0">
                <a:solidFill>
                  <a:srgbClr val="1B1C1D"/>
                </a:solidFill>
                <a:latin typeface="Google Sans Text"/>
              </a:rPr>
              <a:t>Fuente: Gartner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PE" altLang="es-PE" sz="1800" b="0" i="0" u="none" strike="noStrike" cap="none" normalizeH="0" baseline="0" dirty="0">
              <a:ln>
                <a:noFill/>
              </a:ln>
              <a:solidFill>
                <a:srgbClr val="1B1C1D"/>
              </a:solidFill>
              <a:effectLst/>
              <a:latin typeface="Google Sans Tex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PE" altLang="es-PE" dirty="0">
              <a:solidFill>
                <a:srgbClr val="1B1C1D"/>
              </a:solidFill>
              <a:latin typeface="Google Sans Tex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PE" altLang="es-PE" sz="1800" b="0" i="0" u="none" strike="noStrike" cap="none" normalizeH="0" baseline="0" dirty="0">
              <a:ln>
                <a:noFill/>
              </a:ln>
              <a:solidFill>
                <a:srgbClr val="1B1C1D"/>
              </a:solidFill>
              <a:effectLst/>
              <a:latin typeface="Google Sans Text"/>
            </a:endParaRPr>
          </a:p>
        </p:txBody>
      </p:sp>
    </p:spTree>
    <p:extLst>
      <p:ext uri="{BB962C8B-B14F-4D97-AF65-F5344CB8AC3E}">
        <p14:creationId xmlns:p14="http://schemas.microsoft.com/office/powerpoint/2010/main" val="3747695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>
          <a:extLst>
            <a:ext uri="{FF2B5EF4-FFF2-40B4-BE49-F238E27FC236}">
              <a16:creationId xmlns:a16="http://schemas.microsoft.com/office/drawing/2014/main" id="{6ABAB9F8-71BA-A791-F00E-D6AE7DBA8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>
            <a:extLst>
              <a:ext uri="{FF2B5EF4-FFF2-40B4-BE49-F238E27FC236}">
                <a16:creationId xmlns:a16="http://schemas.microsoft.com/office/drawing/2014/main" id="{00959692-DBD7-9B20-5A1E-F50ACEA906F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3192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pt-BR"/>
              <a:t>|  </a:t>
            </a:r>
            <a:fld id="{00000000-1234-1234-1234-123412341234}" type="slidenum">
              <a:rPr lang="pt-BR"/>
              <a:pPr/>
              <a:t>8</a:t>
            </a:fld>
            <a:endParaRPr/>
          </a:p>
        </p:txBody>
      </p:sp>
      <p:sp>
        <p:nvSpPr>
          <p:cNvPr id="335" name="Google Shape;335;p40">
            <a:extLst>
              <a:ext uri="{FF2B5EF4-FFF2-40B4-BE49-F238E27FC236}">
                <a16:creationId xmlns:a16="http://schemas.microsoft.com/office/drawing/2014/main" id="{11E24D02-9AF7-C93E-6887-6ED6297B248B}"/>
              </a:ext>
            </a:extLst>
          </p:cNvPr>
          <p:cNvSpPr txBox="1"/>
          <p:nvPr/>
        </p:nvSpPr>
        <p:spPr>
          <a:xfrm>
            <a:off x="876400" y="459475"/>
            <a:ext cx="10591600" cy="1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R="133597" algn="ctr">
              <a:buSzPts val="1100"/>
            </a:pPr>
            <a:r>
              <a:rPr lang="es-419" sz="2267" b="1" dirty="0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¿Cómo lo abordamos?</a:t>
            </a:r>
            <a:endParaRPr sz="2267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p40">
            <a:extLst>
              <a:ext uri="{FF2B5EF4-FFF2-40B4-BE49-F238E27FC236}">
                <a16:creationId xmlns:a16="http://schemas.microsoft.com/office/drawing/2014/main" id="{A59557B2-72E7-13C2-5893-57EA000AAC22}"/>
              </a:ext>
            </a:extLst>
          </p:cNvPr>
          <p:cNvSpPr/>
          <p:nvPr/>
        </p:nvSpPr>
        <p:spPr>
          <a:xfrm>
            <a:off x="5784200" y="1421700"/>
            <a:ext cx="623600" cy="73600"/>
          </a:xfrm>
          <a:prstGeom prst="roundRect">
            <a:avLst>
              <a:gd name="adj" fmla="val 50000"/>
            </a:avLst>
          </a:prstGeom>
          <a:solidFill>
            <a:srgbClr val="F20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" name="Seta: Pentágono 51">
            <a:extLst>
              <a:ext uri="{FF2B5EF4-FFF2-40B4-BE49-F238E27FC236}">
                <a16:creationId xmlns:a16="http://schemas.microsoft.com/office/drawing/2014/main" id="{B438A342-8146-165C-6739-33082C3885AB}"/>
              </a:ext>
            </a:extLst>
          </p:cNvPr>
          <p:cNvSpPr/>
          <p:nvPr/>
        </p:nvSpPr>
        <p:spPr>
          <a:xfrm>
            <a:off x="0" y="2201891"/>
            <a:ext cx="9673899" cy="412627"/>
          </a:xfrm>
          <a:prstGeom prst="homePlate">
            <a:avLst>
              <a:gd name="adj" fmla="val 27765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CuadroTexto 21">
            <a:extLst>
              <a:ext uri="{FF2B5EF4-FFF2-40B4-BE49-F238E27FC236}">
                <a16:creationId xmlns:a16="http://schemas.microsoft.com/office/drawing/2014/main" id="{CF0C16AB-ACA9-BF24-7A74-C8AD86E7B957}"/>
              </a:ext>
            </a:extLst>
          </p:cNvPr>
          <p:cNvSpPr txBox="1"/>
          <p:nvPr/>
        </p:nvSpPr>
        <p:spPr>
          <a:xfrm>
            <a:off x="9428474" y="2730291"/>
            <a:ext cx="2466125" cy="149137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54D54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BUSINESS </a:t>
            </a:r>
          </a:p>
          <a:p>
            <a:pPr marL="0" marR="0" lvl="0" indent="0" algn="r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54D54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DRIVEN</a:t>
            </a:r>
          </a:p>
          <a:p>
            <a:pPr marL="0" marR="0" lvl="0" indent="0" algn="r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54D54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ARCHITECTURE</a:t>
            </a:r>
          </a:p>
        </p:txBody>
      </p:sp>
      <p:sp>
        <p:nvSpPr>
          <p:cNvPr id="5" name="CuadroTexto 30">
            <a:extLst>
              <a:ext uri="{FF2B5EF4-FFF2-40B4-BE49-F238E27FC236}">
                <a16:creationId xmlns:a16="http://schemas.microsoft.com/office/drawing/2014/main" id="{F7104940-BED7-ECF1-6A19-D41474C7FA7A}"/>
              </a:ext>
            </a:extLst>
          </p:cNvPr>
          <p:cNvSpPr txBox="1"/>
          <p:nvPr/>
        </p:nvSpPr>
        <p:spPr>
          <a:xfrm>
            <a:off x="263648" y="2920624"/>
            <a:ext cx="1439756" cy="3743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454D54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Necesidades del Negocio</a:t>
            </a:r>
          </a:p>
        </p:txBody>
      </p:sp>
      <p:grpSp>
        <p:nvGrpSpPr>
          <p:cNvPr id="6" name="Agrupar 17">
            <a:extLst>
              <a:ext uri="{FF2B5EF4-FFF2-40B4-BE49-F238E27FC236}">
                <a16:creationId xmlns:a16="http://schemas.microsoft.com/office/drawing/2014/main" id="{C6D0872E-78F2-8F42-D6C3-79DB7DF4CEF0}"/>
              </a:ext>
            </a:extLst>
          </p:cNvPr>
          <p:cNvGrpSpPr/>
          <p:nvPr/>
        </p:nvGrpSpPr>
        <p:grpSpPr>
          <a:xfrm>
            <a:off x="3983806" y="2926678"/>
            <a:ext cx="1761967" cy="1334057"/>
            <a:chOff x="4025492" y="2076189"/>
            <a:chExt cx="1761967" cy="1334057"/>
          </a:xfrm>
        </p:grpSpPr>
        <p:sp>
          <p:nvSpPr>
            <p:cNvPr id="7" name="CuadroTexto 18">
              <a:extLst>
                <a:ext uri="{FF2B5EF4-FFF2-40B4-BE49-F238E27FC236}">
                  <a16:creationId xmlns:a16="http://schemas.microsoft.com/office/drawing/2014/main" id="{D9F30C10-5EB3-AE6C-85CD-E7782EE0749B}"/>
                </a:ext>
              </a:extLst>
            </p:cNvPr>
            <p:cNvSpPr txBox="1"/>
            <p:nvPr/>
          </p:nvSpPr>
          <p:spPr>
            <a:xfrm>
              <a:off x="4025492" y="2076189"/>
              <a:ext cx="1761967" cy="37433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454D54"/>
                  </a:solidFill>
                  <a:effectLst/>
                  <a:uLnTx/>
                  <a:uFillTx/>
                  <a:latin typeface="Titillium Web" panose="00000500000000000000" pitchFamily="2" charset="0"/>
                  <a:ea typeface="+mn-ea"/>
                  <a:cs typeface="+mn-cs"/>
                </a:rPr>
                <a:t>Hallazgos y </a:t>
              </a:r>
              <a:r>
                <a:rPr kumimoji="0" lang="es-AR" sz="1400" b="1" i="0" u="none" strike="noStrike" kern="1200" cap="none" spc="0" normalizeH="0" baseline="0" noProof="0">
                  <a:ln>
                    <a:noFill/>
                  </a:ln>
                  <a:solidFill>
                    <a:srgbClr val="454D54"/>
                  </a:solidFill>
                  <a:effectLst/>
                  <a:uLnTx/>
                  <a:uFillTx/>
                  <a:latin typeface="Titillium Web" panose="00000500000000000000" pitchFamily="2" charset="0"/>
                  <a:ea typeface="+mn-ea"/>
                  <a:cs typeface="+mn-cs"/>
                </a:rPr>
                <a:t>Recomendaciones</a:t>
              </a: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24A134E1-7122-1918-FF61-470E2D7E6878}"/>
                </a:ext>
              </a:extLst>
            </p:cNvPr>
            <p:cNvSpPr txBox="1"/>
            <p:nvPr/>
          </p:nvSpPr>
          <p:spPr>
            <a:xfrm>
              <a:off x="4173007" y="2552319"/>
              <a:ext cx="1466936" cy="85792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466" marR="3387" lvl="0" indent="0" algn="ctr" defTabSz="30478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0" i="0" u="none" strike="noStrike" kern="1200" cap="none" spc="-4" normalizeH="0" baseline="0" noProof="0" dirty="0">
                  <a:ln>
                    <a:noFill/>
                  </a:ln>
                  <a:solidFill>
                    <a:srgbClr val="454D54"/>
                  </a:solidFill>
                  <a:effectLst/>
                  <a:uLnTx/>
                  <a:uFillTx/>
                  <a:latin typeface="Titillium Web Light" panose="00000400000000000000" pitchFamily="2" charset="0"/>
                  <a:ea typeface="+mn-ea"/>
                  <a:cs typeface="Calibri"/>
                </a:rPr>
                <a:t>¿</a:t>
              </a:r>
              <a:r>
                <a:rPr lang="es-AR" sz="1400" spc="-4" dirty="0">
                  <a:solidFill>
                    <a:srgbClr val="454D54"/>
                  </a:solidFill>
                  <a:latin typeface="Titillium Web Light" panose="00000400000000000000" pitchFamily="2" charset="0"/>
                  <a:cs typeface="Calibri"/>
                </a:rPr>
                <a:t>Qué sirve?, ¿Qué no sirve?, ¿Cómo impacto el negocio?</a:t>
              </a:r>
            </a:p>
            <a:p>
              <a:pPr marL="8466" marR="3387" lvl="0" indent="0" algn="ctr" defTabSz="30478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AR" sz="1400" spc="-4" dirty="0">
                  <a:solidFill>
                    <a:srgbClr val="454D54"/>
                  </a:solidFill>
                  <a:latin typeface="Titillium Web Light" panose="00000400000000000000" pitchFamily="2" charset="0"/>
                  <a:cs typeface="Calibri"/>
                </a:rPr>
                <a:t>QUICK WINS</a:t>
              </a:r>
            </a:p>
          </p:txBody>
        </p:sp>
      </p:grpSp>
      <p:grpSp>
        <p:nvGrpSpPr>
          <p:cNvPr id="9" name="Agrupar 15">
            <a:extLst>
              <a:ext uri="{FF2B5EF4-FFF2-40B4-BE49-F238E27FC236}">
                <a16:creationId xmlns:a16="http://schemas.microsoft.com/office/drawing/2014/main" id="{5BFCFA4C-87B2-6384-B05E-0D670B2170B8}"/>
              </a:ext>
            </a:extLst>
          </p:cNvPr>
          <p:cNvGrpSpPr/>
          <p:nvPr/>
        </p:nvGrpSpPr>
        <p:grpSpPr>
          <a:xfrm>
            <a:off x="8065241" y="2928595"/>
            <a:ext cx="1433703" cy="1493523"/>
            <a:chOff x="7925853" y="2061867"/>
            <a:chExt cx="1433703" cy="1493523"/>
          </a:xfrm>
        </p:grpSpPr>
        <p:sp>
          <p:nvSpPr>
            <p:cNvPr id="10" name="CuadroTexto 38">
              <a:extLst>
                <a:ext uri="{FF2B5EF4-FFF2-40B4-BE49-F238E27FC236}">
                  <a16:creationId xmlns:a16="http://schemas.microsoft.com/office/drawing/2014/main" id="{6A60B66E-AAE1-9F81-B51F-4AB024BDB724}"/>
                </a:ext>
              </a:extLst>
            </p:cNvPr>
            <p:cNvSpPr txBox="1"/>
            <p:nvPr/>
          </p:nvSpPr>
          <p:spPr>
            <a:xfrm>
              <a:off x="7931400" y="2061867"/>
              <a:ext cx="1428156" cy="37433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1" i="0" u="none" strike="noStrike" kern="1200" cap="none" spc="0" normalizeH="0" baseline="0" noProof="0">
                  <a:ln>
                    <a:noFill/>
                  </a:ln>
                  <a:solidFill>
                    <a:srgbClr val="454D54"/>
                  </a:solidFill>
                  <a:effectLst/>
                  <a:uLnTx/>
                  <a:uFillTx/>
                  <a:latin typeface="Titillium Web" panose="00000500000000000000" pitchFamily="2" charset="0"/>
                  <a:ea typeface="+mn-ea"/>
                  <a:cs typeface="+mn-cs"/>
                </a:rPr>
                <a:t>Roadmap </a:t>
              </a:r>
              <a:br>
                <a:rPr kumimoji="0" lang="es-AR" sz="1400" b="1" i="0" u="none" strike="noStrike" kern="1200" cap="none" spc="0" normalizeH="0" baseline="0" noProof="0">
                  <a:ln>
                    <a:noFill/>
                  </a:ln>
                  <a:solidFill>
                    <a:srgbClr val="454D54"/>
                  </a:solidFill>
                  <a:effectLst/>
                  <a:uLnTx/>
                  <a:uFillTx/>
                  <a:latin typeface="Titillium Web" panose="00000500000000000000" pitchFamily="2" charset="0"/>
                  <a:ea typeface="+mn-ea"/>
                  <a:cs typeface="+mn-cs"/>
                </a:rPr>
              </a:br>
              <a:r>
                <a:rPr kumimoji="0" lang="es-AR" sz="1400" b="1" i="0" u="none" strike="noStrike" kern="1200" cap="none" spc="0" normalizeH="0" baseline="0" noProof="0">
                  <a:ln>
                    <a:noFill/>
                  </a:ln>
                  <a:solidFill>
                    <a:srgbClr val="454D54"/>
                  </a:solidFill>
                  <a:effectLst/>
                  <a:uLnTx/>
                  <a:uFillTx/>
                  <a:latin typeface="Titillium Web" panose="00000500000000000000" pitchFamily="2" charset="0"/>
                  <a:ea typeface="+mn-ea"/>
                  <a:cs typeface="+mn-cs"/>
                </a:rPr>
                <a:t>de la Jornada</a:t>
              </a:r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A69D173D-D7FB-B5CE-653D-B08E48B44E5D}"/>
                </a:ext>
              </a:extLst>
            </p:cNvPr>
            <p:cNvSpPr txBox="1"/>
            <p:nvPr/>
          </p:nvSpPr>
          <p:spPr>
            <a:xfrm>
              <a:off x="7925853" y="2580508"/>
              <a:ext cx="1428156" cy="9748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6350" marR="2540" defTabSz="228594">
                <a:spcBef>
                  <a:spcPts val="600"/>
                </a:spcBef>
                <a:spcAft>
                  <a:spcPts val="600"/>
                </a:spcAft>
                <a:defRPr sz="700" spc="-3">
                  <a:solidFill>
                    <a:schemeClr val="tx1">
                      <a:lumMod val="85000"/>
                      <a:lumOff val="15000"/>
                    </a:schemeClr>
                  </a:solidFill>
                  <a:latin typeface="Titillium Web" panose="00000500000000000000" pitchFamily="2" charset="0"/>
                  <a:cs typeface="Calibri"/>
                </a:defRPr>
              </a:lvl1pPr>
            </a:lstStyle>
            <a:p>
              <a:pPr marL="8466" marR="3387" lvl="0" indent="0" algn="ctr" defTabSz="30478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0" i="0" u="none" strike="noStrike" kern="1200" cap="none" spc="-4" normalizeH="0" baseline="0" noProof="0" dirty="0">
                  <a:ln>
                    <a:noFill/>
                  </a:ln>
                  <a:solidFill>
                    <a:srgbClr val="454D54"/>
                  </a:solidFill>
                  <a:effectLst/>
                  <a:uLnTx/>
                  <a:uFillTx/>
                  <a:latin typeface="Titillium Web Light" panose="00000400000000000000" pitchFamily="2" charset="0"/>
                  <a:ea typeface="+mn-ea"/>
                  <a:cs typeface="Calibri"/>
                  <a:sym typeface="Titillium Web"/>
                </a:rPr>
                <a:t>Proponer un plan para la transformación y alcanzar los drivers del negocio. </a:t>
              </a:r>
            </a:p>
          </p:txBody>
        </p:sp>
      </p:grpSp>
      <p:grpSp>
        <p:nvGrpSpPr>
          <p:cNvPr id="13" name="Agrupar 16">
            <a:extLst>
              <a:ext uri="{FF2B5EF4-FFF2-40B4-BE49-F238E27FC236}">
                <a16:creationId xmlns:a16="http://schemas.microsoft.com/office/drawing/2014/main" id="{D2ED43F2-1E32-000C-4D4F-6F88EA28B5F2}"/>
              </a:ext>
            </a:extLst>
          </p:cNvPr>
          <p:cNvGrpSpPr/>
          <p:nvPr/>
        </p:nvGrpSpPr>
        <p:grpSpPr>
          <a:xfrm>
            <a:off x="5784200" y="2904184"/>
            <a:ext cx="2053702" cy="1646127"/>
            <a:chOff x="5472907" y="2046281"/>
            <a:chExt cx="2053702" cy="1646127"/>
          </a:xfrm>
        </p:grpSpPr>
        <p:sp>
          <p:nvSpPr>
            <p:cNvPr id="14" name="CuadroTexto 25">
              <a:extLst>
                <a:ext uri="{FF2B5EF4-FFF2-40B4-BE49-F238E27FC236}">
                  <a16:creationId xmlns:a16="http://schemas.microsoft.com/office/drawing/2014/main" id="{91C69CE4-D853-6B18-228F-C81F0A5848E3}"/>
                </a:ext>
              </a:extLst>
            </p:cNvPr>
            <p:cNvSpPr txBox="1"/>
            <p:nvPr/>
          </p:nvSpPr>
          <p:spPr>
            <a:xfrm>
              <a:off x="5472907" y="2046281"/>
              <a:ext cx="2053702" cy="37433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54D54"/>
                  </a:solidFill>
                  <a:effectLst/>
                  <a:uLnTx/>
                  <a:uFillTx/>
                  <a:latin typeface="Titillium Web" panose="00000500000000000000" pitchFamily="2" charset="0"/>
                  <a:ea typeface="+mn-ea"/>
                  <a:cs typeface="+mn-cs"/>
                </a:rPr>
                <a:t>Definir el </a:t>
              </a:r>
              <a:br>
                <a: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54D54"/>
                  </a:solidFill>
                  <a:effectLst/>
                  <a:uLnTx/>
                  <a:uFillTx/>
                  <a:latin typeface="Titillium Web" panose="00000500000000000000" pitchFamily="2" charset="0"/>
                  <a:ea typeface="+mn-ea"/>
                  <a:cs typeface="+mn-cs"/>
                </a:rPr>
              </a:br>
              <a:r>
                <a: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54D54"/>
                  </a:solidFill>
                  <a:effectLst/>
                  <a:uLnTx/>
                  <a:uFillTx/>
                  <a:latin typeface="Titillium Web" panose="00000500000000000000" pitchFamily="2" charset="0"/>
                  <a:ea typeface="+mn-ea"/>
                  <a:cs typeface="+mn-cs"/>
                </a:rPr>
                <a:t>modelo futuro</a:t>
              </a:r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2EC3FAC2-1D6A-9C0C-231B-24E28CEF5B85}"/>
                </a:ext>
              </a:extLst>
            </p:cNvPr>
            <p:cNvSpPr txBox="1"/>
            <p:nvPr/>
          </p:nvSpPr>
          <p:spPr>
            <a:xfrm>
              <a:off x="5747457" y="2523627"/>
              <a:ext cx="1545998" cy="116878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466" marR="3387" lvl="0" indent="0" algn="ctr" defTabSz="30478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0" i="0" u="none" strike="noStrike" kern="1200" cap="none" spc="-4" normalizeH="0" baseline="0" noProof="0" dirty="0">
                  <a:ln>
                    <a:noFill/>
                  </a:ln>
                  <a:solidFill>
                    <a:srgbClr val="454D54"/>
                  </a:solidFill>
                  <a:effectLst/>
                  <a:uLnTx/>
                  <a:uFillTx/>
                  <a:latin typeface="Titillium Web Light" panose="00000400000000000000" pitchFamily="2" charset="0"/>
                  <a:ea typeface="+mn-ea"/>
                  <a:cs typeface="Calibri"/>
                </a:rPr>
                <a:t>Que tecnologías y estrategias se utilizarán y como quedará el modelo futuro alineado al negocio.</a:t>
              </a:r>
            </a:p>
          </p:txBody>
        </p:sp>
      </p:grpSp>
      <p:grpSp>
        <p:nvGrpSpPr>
          <p:cNvPr id="16" name="Agrupar 18">
            <a:extLst>
              <a:ext uri="{FF2B5EF4-FFF2-40B4-BE49-F238E27FC236}">
                <a16:creationId xmlns:a16="http://schemas.microsoft.com/office/drawing/2014/main" id="{A0F10B86-C946-DE24-0D73-00A0EACB8CC7}"/>
              </a:ext>
            </a:extLst>
          </p:cNvPr>
          <p:cNvGrpSpPr/>
          <p:nvPr/>
        </p:nvGrpSpPr>
        <p:grpSpPr>
          <a:xfrm>
            <a:off x="2120063" y="2919770"/>
            <a:ext cx="1639713" cy="1493523"/>
            <a:chOff x="2120065" y="2061867"/>
            <a:chExt cx="1639713" cy="1493523"/>
          </a:xfrm>
        </p:grpSpPr>
        <p:sp>
          <p:nvSpPr>
            <p:cNvPr id="17" name="CuadroTexto 28">
              <a:extLst>
                <a:ext uri="{FF2B5EF4-FFF2-40B4-BE49-F238E27FC236}">
                  <a16:creationId xmlns:a16="http://schemas.microsoft.com/office/drawing/2014/main" id="{A917F1B1-30B3-DDF5-6DA6-F8248AF99C56}"/>
                </a:ext>
              </a:extLst>
            </p:cNvPr>
            <p:cNvSpPr txBox="1"/>
            <p:nvPr/>
          </p:nvSpPr>
          <p:spPr>
            <a:xfrm>
              <a:off x="2121693" y="2061867"/>
              <a:ext cx="1484935" cy="37433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1" i="0" u="none" strike="noStrike" kern="1200" cap="none" spc="0" normalizeH="0" baseline="0" noProof="0">
                  <a:ln>
                    <a:noFill/>
                  </a:ln>
                  <a:solidFill>
                    <a:srgbClr val="454D54"/>
                  </a:solidFill>
                  <a:effectLst/>
                  <a:uLnTx/>
                  <a:uFillTx/>
                  <a:latin typeface="Titillium Web" panose="00000500000000000000" pitchFamily="2" charset="0"/>
                  <a:ea typeface="+mn-ea"/>
                  <a:cs typeface="+mn-cs"/>
                </a:rPr>
                <a:t>Identificar la Situación Actual</a:t>
              </a:r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D6C69D1A-6F19-5112-C1EB-7FE63C1B0085}"/>
                </a:ext>
              </a:extLst>
            </p:cNvPr>
            <p:cNvSpPr txBox="1"/>
            <p:nvPr/>
          </p:nvSpPr>
          <p:spPr>
            <a:xfrm>
              <a:off x="2120065" y="2580508"/>
              <a:ext cx="1639713" cy="9748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466" marR="3387" lvl="0" indent="0" algn="ctr" defTabSz="30478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0" i="0" u="none" strike="noStrike" kern="1200" cap="none" spc="-4" normalizeH="0" baseline="0" noProof="0" dirty="0">
                  <a:ln>
                    <a:noFill/>
                  </a:ln>
                  <a:solidFill>
                    <a:srgbClr val="454D54"/>
                  </a:solidFill>
                  <a:effectLst/>
                  <a:uLnTx/>
                  <a:uFillTx/>
                  <a:latin typeface="Titillium Web Light" panose="00000400000000000000" pitchFamily="2" charset="0"/>
                  <a:ea typeface="+mn-ea"/>
                  <a:cs typeface="Calibri"/>
                </a:rPr>
                <a:t>Identificar la situación actual teniendo en cuenta deseos y las definiciones de contexto del negocio.</a:t>
              </a:r>
            </a:p>
          </p:txBody>
        </p:sp>
      </p:grpSp>
      <p:sp>
        <p:nvSpPr>
          <p:cNvPr id="19" name="Retângulo 69">
            <a:extLst>
              <a:ext uri="{FF2B5EF4-FFF2-40B4-BE49-F238E27FC236}">
                <a16:creationId xmlns:a16="http://schemas.microsoft.com/office/drawing/2014/main" id="{648346D4-D811-4CBE-C756-FD1DAA188C47}"/>
              </a:ext>
            </a:extLst>
          </p:cNvPr>
          <p:cNvSpPr/>
          <p:nvPr/>
        </p:nvSpPr>
        <p:spPr>
          <a:xfrm>
            <a:off x="12013421" y="2851803"/>
            <a:ext cx="178577" cy="1214967"/>
          </a:xfrm>
          <a:prstGeom prst="rect">
            <a:avLst/>
          </a:prstGeom>
          <a:solidFill>
            <a:srgbClr val="FF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20" name="Agrupar 6">
            <a:extLst>
              <a:ext uri="{FF2B5EF4-FFF2-40B4-BE49-F238E27FC236}">
                <a16:creationId xmlns:a16="http://schemas.microsoft.com/office/drawing/2014/main" id="{7F86B22E-316D-C71D-EF08-74B0881C1E74}"/>
              </a:ext>
            </a:extLst>
          </p:cNvPr>
          <p:cNvGrpSpPr/>
          <p:nvPr/>
        </p:nvGrpSpPr>
        <p:grpSpPr>
          <a:xfrm>
            <a:off x="613652" y="2082725"/>
            <a:ext cx="650960" cy="650958"/>
            <a:chOff x="613654" y="1148622"/>
            <a:chExt cx="650960" cy="650958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20B8FCBB-EF4C-5589-7FD6-D481B23787ED}"/>
                </a:ext>
              </a:extLst>
            </p:cNvPr>
            <p:cNvSpPr/>
            <p:nvPr/>
          </p:nvSpPr>
          <p:spPr>
            <a:xfrm>
              <a:off x="613654" y="1148622"/>
              <a:ext cx="650960" cy="650958"/>
            </a:xfrm>
            <a:prstGeom prst="ellipse">
              <a:avLst/>
            </a:prstGeom>
            <a:solidFill>
              <a:srgbClr val="454D5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CaixaDeTexto 71">
              <a:extLst>
                <a:ext uri="{FF2B5EF4-FFF2-40B4-BE49-F238E27FC236}">
                  <a16:creationId xmlns:a16="http://schemas.microsoft.com/office/drawing/2014/main" id="{B94DBAE8-786A-C92E-6370-46B9E77E49C0}"/>
                </a:ext>
              </a:extLst>
            </p:cNvPr>
            <p:cNvSpPr txBox="1"/>
            <p:nvPr/>
          </p:nvSpPr>
          <p:spPr>
            <a:xfrm>
              <a:off x="627994" y="1347143"/>
              <a:ext cx="61878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500000000000000" pitchFamily="2" charset="0"/>
                  <a:ea typeface="+mn-ea"/>
                  <a:cs typeface="+mn-cs"/>
                </a:rPr>
                <a:t>Needs</a:t>
              </a:r>
              <a:endParaRPr kumimoji="0" lang="pt-BR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3" name="Agrupar 9">
            <a:extLst>
              <a:ext uri="{FF2B5EF4-FFF2-40B4-BE49-F238E27FC236}">
                <a16:creationId xmlns:a16="http://schemas.microsoft.com/office/drawing/2014/main" id="{FA1CE2F5-8A07-821A-6C9A-44550AA5BD8B}"/>
              </a:ext>
            </a:extLst>
          </p:cNvPr>
          <p:cNvGrpSpPr/>
          <p:nvPr/>
        </p:nvGrpSpPr>
        <p:grpSpPr>
          <a:xfrm>
            <a:off x="2485501" y="2082725"/>
            <a:ext cx="741432" cy="650958"/>
            <a:chOff x="2518099" y="1148622"/>
            <a:chExt cx="741432" cy="650958"/>
          </a:xfrm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EF07C9FD-410D-FAA0-198D-2679B413C5A3}"/>
                </a:ext>
              </a:extLst>
            </p:cNvPr>
            <p:cNvSpPr/>
            <p:nvPr/>
          </p:nvSpPr>
          <p:spPr>
            <a:xfrm>
              <a:off x="2565085" y="1148622"/>
              <a:ext cx="650960" cy="650958"/>
            </a:xfrm>
            <a:prstGeom prst="ellipse">
              <a:avLst/>
            </a:prstGeom>
            <a:solidFill>
              <a:srgbClr val="454D5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CaixaDeTexto 73">
              <a:extLst>
                <a:ext uri="{FF2B5EF4-FFF2-40B4-BE49-F238E27FC236}">
                  <a16:creationId xmlns:a16="http://schemas.microsoft.com/office/drawing/2014/main" id="{E8159FDB-3379-26A0-DDF3-44B335C11E50}"/>
                </a:ext>
              </a:extLst>
            </p:cNvPr>
            <p:cNvSpPr txBox="1"/>
            <p:nvPr/>
          </p:nvSpPr>
          <p:spPr>
            <a:xfrm>
              <a:off x="2518099" y="1347143"/>
              <a:ext cx="74143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500000000000000" pitchFamily="2" charset="0"/>
                  <a:ea typeface="+mn-ea"/>
                  <a:cs typeface="+mn-cs"/>
                </a:rPr>
                <a:t>AS-IS</a:t>
              </a:r>
              <a:endParaRPr kumimoji="0" lang="pt-BR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7" name="Agrupar 12">
            <a:extLst>
              <a:ext uri="{FF2B5EF4-FFF2-40B4-BE49-F238E27FC236}">
                <a16:creationId xmlns:a16="http://schemas.microsoft.com/office/drawing/2014/main" id="{1A2C395B-050E-D459-7E46-EC44F374CB8A}"/>
              </a:ext>
            </a:extLst>
          </p:cNvPr>
          <p:cNvGrpSpPr/>
          <p:nvPr/>
        </p:nvGrpSpPr>
        <p:grpSpPr>
          <a:xfrm>
            <a:off x="4447822" y="2082725"/>
            <a:ext cx="741432" cy="650958"/>
            <a:chOff x="4239249" y="1148622"/>
            <a:chExt cx="741432" cy="650958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85C514EE-288B-57D5-F45F-AC946E3D18E0}"/>
                </a:ext>
              </a:extLst>
            </p:cNvPr>
            <p:cNvSpPr/>
            <p:nvPr/>
          </p:nvSpPr>
          <p:spPr>
            <a:xfrm>
              <a:off x="4286235" y="1148622"/>
              <a:ext cx="650960" cy="650958"/>
            </a:xfrm>
            <a:prstGeom prst="ellipse">
              <a:avLst/>
            </a:prstGeom>
            <a:solidFill>
              <a:srgbClr val="454D5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CaixaDeTexto 75">
              <a:extLst>
                <a:ext uri="{FF2B5EF4-FFF2-40B4-BE49-F238E27FC236}">
                  <a16:creationId xmlns:a16="http://schemas.microsoft.com/office/drawing/2014/main" id="{B05417E2-E8E9-7F59-7464-3BEAD87F7335}"/>
                </a:ext>
              </a:extLst>
            </p:cNvPr>
            <p:cNvSpPr txBox="1"/>
            <p:nvPr/>
          </p:nvSpPr>
          <p:spPr>
            <a:xfrm>
              <a:off x="4239249" y="1347143"/>
              <a:ext cx="74143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500000000000000" pitchFamily="2" charset="0"/>
                  <a:ea typeface="+mn-ea"/>
                  <a:cs typeface="+mn-cs"/>
                </a:rPr>
                <a:t>Finds</a:t>
              </a:r>
              <a:endParaRPr kumimoji="0" lang="pt-BR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0" name="Agrupar 13">
            <a:extLst>
              <a:ext uri="{FF2B5EF4-FFF2-40B4-BE49-F238E27FC236}">
                <a16:creationId xmlns:a16="http://schemas.microsoft.com/office/drawing/2014/main" id="{CCEC0F01-5D95-B5CA-3786-AADD1B831905}"/>
              </a:ext>
            </a:extLst>
          </p:cNvPr>
          <p:cNvGrpSpPr/>
          <p:nvPr/>
        </p:nvGrpSpPr>
        <p:grpSpPr>
          <a:xfrm>
            <a:off x="6410143" y="2082725"/>
            <a:ext cx="741432" cy="650958"/>
            <a:chOff x="5992143" y="1148622"/>
            <a:chExt cx="741432" cy="650958"/>
          </a:xfrm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32956B6C-EDE4-6B94-3456-796926DFF6E6}"/>
                </a:ext>
              </a:extLst>
            </p:cNvPr>
            <p:cNvSpPr/>
            <p:nvPr/>
          </p:nvSpPr>
          <p:spPr>
            <a:xfrm>
              <a:off x="6039129" y="1148622"/>
              <a:ext cx="650960" cy="650958"/>
            </a:xfrm>
            <a:prstGeom prst="ellipse">
              <a:avLst/>
            </a:prstGeom>
            <a:solidFill>
              <a:srgbClr val="454D5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CaixaDeTexto 77">
              <a:extLst>
                <a:ext uri="{FF2B5EF4-FFF2-40B4-BE49-F238E27FC236}">
                  <a16:creationId xmlns:a16="http://schemas.microsoft.com/office/drawing/2014/main" id="{4DB57A6F-43CB-74B1-BD0C-9E850B3B2833}"/>
                </a:ext>
              </a:extLst>
            </p:cNvPr>
            <p:cNvSpPr txBox="1"/>
            <p:nvPr/>
          </p:nvSpPr>
          <p:spPr>
            <a:xfrm>
              <a:off x="5992143" y="1347143"/>
              <a:ext cx="74143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500000000000000" pitchFamily="2" charset="0"/>
                  <a:ea typeface="+mn-ea"/>
                  <a:cs typeface="+mn-cs"/>
                </a:rPr>
                <a:t>TO-BE</a:t>
              </a:r>
            </a:p>
          </p:txBody>
        </p:sp>
      </p:grpSp>
      <p:grpSp>
        <p:nvGrpSpPr>
          <p:cNvPr id="33" name="Agrupar 14">
            <a:extLst>
              <a:ext uri="{FF2B5EF4-FFF2-40B4-BE49-F238E27FC236}">
                <a16:creationId xmlns:a16="http://schemas.microsoft.com/office/drawing/2014/main" id="{4FDA228D-D09B-5258-5F48-89C8F082E3A7}"/>
              </a:ext>
            </a:extLst>
          </p:cNvPr>
          <p:cNvGrpSpPr/>
          <p:nvPr/>
        </p:nvGrpSpPr>
        <p:grpSpPr>
          <a:xfrm>
            <a:off x="8372463" y="2082725"/>
            <a:ext cx="741432" cy="650958"/>
            <a:chOff x="8017792" y="1148622"/>
            <a:chExt cx="741432" cy="650958"/>
          </a:xfrm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B320A719-52F4-55D3-46FC-FB0A2A016A7F}"/>
                </a:ext>
              </a:extLst>
            </p:cNvPr>
            <p:cNvSpPr/>
            <p:nvPr/>
          </p:nvSpPr>
          <p:spPr>
            <a:xfrm>
              <a:off x="8064778" y="1148622"/>
              <a:ext cx="650960" cy="650958"/>
            </a:xfrm>
            <a:prstGeom prst="ellipse">
              <a:avLst/>
            </a:prstGeom>
            <a:solidFill>
              <a:srgbClr val="454D5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CaixaDeTexto 79">
              <a:extLst>
                <a:ext uri="{FF2B5EF4-FFF2-40B4-BE49-F238E27FC236}">
                  <a16:creationId xmlns:a16="http://schemas.microsoft.com/office/drawing/2014/main" id="{48792099-8331-829C-0531-73D37C94B0E5}"/>
                </a:ext>
              </a:extLst>
            </p:cNvPr>
            <p:cNvSpPr txBox="1"/>
            <p:nvPr/>
          </p:nvSpPr>
          <p:spPr>
            <a:xfrm>
              <a:off x="8017792" y="1347143"/>
              <a:ext cx="74143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500000000000000" pitchFamily="2" charset="0"/>
                  <a:ea typeface="+mn-ea"/>
                  <a:cs typeface="+mn-cs"/>
                </a:rPr>
                <a:t>Roadmap</a:t>
              </a:r>
              <a:endParaRPr kumimoji="0" lang="pt-BR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6" name="object 8">
            <a:extLst>
              <a:ext uri="{FF2B5EF4-FFF2-40B4-BE49-F238E27FC236}">
                <a16:creationId xmlns:a16="http://schemas.microsoft.com/office/drawing/2014/main" id="{40269498-FCA6-143C-2EDD-C75095313F88}"/>
              </a:ext>
            </a:extLst>
          </p:cNvPr>
          <p:cNvSpPr txBox="1"/>
          <p:nvPr/>
        </p:nvSpPr>
        <p:spPr>
          <a:xfrm>
            <a:off x="218005" y="3435556"/>
            <a:ext cx="1639713" cy="974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66" marR="3387" lvl="0" indent="0" algn="ctr" defTabSz="30478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1200" cap="none" spc="-4" normalizeH="0" baseline="0" noProof="0" dirty="0">
                <a:ln>
                  <a:noFill/>
                </a:ln>
                <a:solidFill>
                  <a:srgbClr val="454D54"/>
                </a:solidFill>
                <a:effectLst/>
                <a:uLnTx/>
                <a:uFillTx/>
                <a:latin typeface="Titillium Web Light" panose="00000400000000000000" pitchFamily="2" charset="0"/>
                <a:ea typeface="+mn-ea"/>
                <a:cs typeface="Calibri"/>
              </a:rPr>
              <a:t>Alinear modernización a los objetivos y necesidades actuales del negocio.</a:t>
            </a:r>
          </a:p>
        </p:txBody>
      </p:sp>
      <p:sp>
        <p:nvSpPr>
          <p:cNvPr id="37" name="Seta: Pentágono 109">
            <a:extLst>
              <a:ext uri="{FF2B5EF4-FFF2-40B4-BE49-F238E27FC236}">
                <a16:creationId xmlns:a16="http://schemas.microsoft.com/office/drawing/2014/main" id="{D7B8EE37-BC58-F006-1704-180110C0DA2E}"/>
              </a:ext>
            </a:extLst>
          </p:cNvPr>
          <p:cNvSpPr/>
          <p:nvPr/>
        </p:nvSpPr>
        <p:spPr>
          <a:xfrm>
            <a:off x="0" y="4744211"/>
            <a:ext cx="5760717" cy="412627"/>
          </a:xfrm>
          <a:prstGeom prst="homePlate">
            <a:avLst>
              <a:gd name="adj" fmla="val 27765"/>
            </a:avLst>
          </a:prstGeom>
          <a:solidFill>
            <a:srgbClr val="FF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38" name="Seta: Divisa 110">
            <a:extLst>
              <a:ext uri="{FF2B5EF4-FFF2-40B4-BE49-F238E27FC236}">
                <a16:creationId xmlns:a16="http://schemas.microsoft.com/office/drawing/2014/main" id="{2A1EB303-7450-18D9-1025-825D8032492C}"/>
              </a:ext>
            </a:extLst>
          </p:cNvPr>
          <p:cNvSpPr/>
          <p:nvPr/>
        </p:nvSpPr>
        <p:spPr>
          <a:xfrm>
            <a:off x="5715687" y="4744211"/>
            <a:ext cx="3958212" cy="412627"/>
          </a:xfrm>
          <a:prstGeom prst="chevron">
            <a:avLst>
              <a:gd name="adj" fmla="val 28511"/>
            </a:avLst>
          </a:prstGeom>
          <a:solidFill>
            <a:srgbClr val="FF002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39" name="Retângulo 111">
            <a:extLst>
              <a:ext uri="{FF2B5EF4-FFF2-40B4-BE49-F238E27FC236}">
                <a16:creationId xmlns:a16="http://schemas.microsoft.com/office/drawing/2014/main" id="{09F00EE6-A408-8C9A-0242-D5A382AE68BC}"/>
              </a:ext>
            </a:extLst>
          </p:cNvPr>
          <p:cNvSpPr/>
          <p:nvPr/>
        </p:nvSpPr>
        <p:spPr>
          <a:xfrm>
            <a:off x="1928014" y="4796338"/>
            <a:ext cx="1904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  <a:ea typeface="+mn-ea"/>
                <a:cs typeface="+mn-cs"/>
              </a:rPr>
              <a:t>ENTENDER</a:t>
            </a:r>
          </a:p>
        </p:txBody>
      </p:sp>
      <p:sp>
        <p:nvSpPr>
          <p:cNvPr id="40" name="Retângulo 112">
            <a:extLst>
              <a:ext uri="{FF2B5EF4-FFF2-40B4-BE49-F238E27FC236}">
                <a16:creationId xmlns:a16="http://schemas.microsoft.com/office/drawing/2014/main" id="{7AF559A4-5E68-0C64-9F62-6514EBB73834}"/>
              </a:ext>
            </a:extLst>
          </p:cNvPr>
          <p:cNvSpPr/>
          <p:nvPr/>
        </p:nvSpPr>
        <p:spPr>
          <a:xfrm>
            <a:off x="6766494" y="4796338"/>
            <a:ext cx="1794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Light" panose="00000400000000000000" pitchFamily="2" charset="0"/>
                <a:ea typeface="+mn-ea"/>
                <a:cs typeface="+mn-cs"/>
              </a:rPr>
              <a:t>EJECUTAR</a:t>
            </a:r>
          </a:p>
        </p:txBody>
      </p:sp>
    </p:spTree>
    <p:extLst>
      <p:ext uri="{BB962C8B-B14F-4D97-AF65-F5344CB8AC3E}">
        <p14:creationId xmlns:p14="http://schemas.microsoft.com/office/powerpoint/2010/main" val="70327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9" grpId="0" animBg="1"/>
      <p:bldP spid="36" grpId="0"/>
      <p:bldP spid="37" grpId="0" animBg="1"/>
      <p:bldP spid="38" grpId="0" animBg="1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strar_Aplicación_en_Optimización">
            <a:hlinkClick r:id="" action="ppaction://media"/>
            <a:extLst>
              <a:ext uri="{FF2B5EF4-FFF2-40B4-BE49-F238E27FC236}">
                <a16:creationId xmlns:a16="http://schemas.microsoft.com/office/drawing/2014/main" id="{031297EB-2DE6-0F8D-D300-7433A8B3591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1466" y="1420238"/>
            <a:ext cx="6629067" cy="3728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7E0318B2-84B3-B3D9-E385-14228331D967}"/>
              </a:ext>
            </a:extLst>
          </p:cNvPr>
          <p:cNvGrpSpPr/>
          <p:nvPr/>
        </p:nvGrpSpPr>
        <p:grpSpPr>
          <a:xfrm>
            <a:off x="4507548" y="111944"/>
            <a:ext cx="1440000" cy="907980"/>
            <a:chOff x="14630" y="1112767"/>
            <a:chExt cx="1087541" cy="653909"/>
          </a:xfrm>
        </p:grpSpPr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id="{7CC738EA-B4C7-4D51-0A54-3E562351C7C3}"/>
                </a:ext>
              </a:extLst>
            </p:cNvPr>
            <p:cNvSpPr/>
            <p:nvPr/>
          </p:nvSpPr>
          <p:spPr>
            <a:xfrm>
              <a:off x="14630" y="1112767"/>
              <a:ext cx="1087541" cy="6539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/>
              <a:endParaRPr lang="es-PE" sz="2000"/>
            </a:p>
          </p:txBody>
        </p:sp>
        <p:sp>
          <p:nvSpPr>
            <p:cNvPr id="41" name="Rectángulo: esquinas redondeadas 4">
              <a:extLst>
                <a:ext uri="{FF2B5EF4-FFF2-40B4-BE49-F238E27FC236}">
                  <a16:creationId xmlns:a16="http://schemas.microsoft.com/office/drawing/2014/main" id="{89F84583-BF03-C979-9620-BD26B3E5F6CA}"/>
                </a:ext>
              </a:extLst>
            </p:cNvPr>
            <p:cNvSpPr txBox="1"/>
            <p:nvPr/>
          </p:nvSpPr>
          <p:spPr>
            <a:xfrm>
              <a:off x="14630" y="1177557"/>
              <a:ext cx="1087541" cy="4355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45720" numCol="1" spcCol="1270" anchor="t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sz="1400" b="1" kern="1200" dirty="0"/>
                <a:t>Análisis y </a:t>
              </a:r>
              <a:r>
                <a:rPr lang="es-PE" sz="1400" b="1" kern="1200" dirty="0" err="1"/>
                <a:t>Refactoring</a:t>
              </a:r>
              <a:r>
                <a:rPr lang="es-PE" sz="1400" b="1" kern="1200" dirty="0"/>
                <a:t> Asistido</a:t>
              </a:r>
              <a:endParaRPr lang="es-PE" sz="1400" kern="1200" dirty="0"/>
            </a:p>
          </p:txBody>
        </p:sp>
      </p:grpSp>
      <p:sp>
        <p:nvSpPr>
          <p:cNvPr id="342" name="CuadroTexto 341">
            <a:extLst>
              <a:ext uri="{FF2B5EF4-FFF2-40B4-BE49-F238E27FC236}">
                <a16:creationId xmlns:a16="http://schemas.microsoft.com/office/drawing/2014/main" id="{F4366B5A-6E44-8391-2FB8-B3F1BD1D0B52}"/>
              </a:ext>
            </a:extLst>
          </p:cNvPr>
          <p:cNvSpPr txBox="1"/>
          <p:nvPr/>
        </p:nvSpPr>
        <p:spPr>
          <a:xfrm>
            <a:off x="-412240" y="250585"/>
            <a:ext cx="4853345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s-PE" sz="1200" dirty="0"/>
              <a:t>Escanea y analiza el código heredado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s-PE" sz="1200" dirty="0"/>
              <a:t>Identificando </a:t>
            </a:r>
            <a:r>
              <a:rPr lang="es-PE" sz="1200" i="1" dirty="0" err="1"/>
              <a:t>code</a:t>
            </a:r>
            <a:r>
              <a:rPr lang="es-PE" sz="1200" i="1" dirty="0"/>
              <a:t> </a:t>
            </a:r>
            <a:r>
              <a:rPr lang="es-PE" sz="1200" i="1" dirty="0" err="1"/>
              <a:t>smells</a:t>
            </a:r>
            <a:r>
              <a:rPr lang="es-PE" sz="1200" dirty="0"/>
              <a:t> y patrones problemáticos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s-PE" sz="1200" dirty="0"/>
              <a:t>Facilita la reestructuración y optimización del código existente.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3C35A5E-6E21-4831-B9A8-43840F402762}"/>
              </a:ext>
            </a:extLst>
          </p:cNvPr>
          <p:cNvGrpSpPr/>
          <p:nvPr/>
        </p:nvGrpSpPr>
        <p:grpSpPr>
          <a:xfrm>
            <a:off x="6193834" y="111944"/>
            <a:ext cx="1448456" cy="907980"/>
            <a:chOff x="7002091" y="1112767"/>
            <a:chExt cx="1093927" cy="653909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3C6126B0-046D-FCF1-8B63-7D295B6E3C9F}"/>
                </a:ext>
              </a:extLst>
            </p:cNvPr>
            <p:cNvSpPr/>
            <p:nvPr/>
          </p:nvSpPr>
          <p:spPr>
            <a:xfrm>
              <a:off x="7002091" y="1112767"/>
              <a:ext cx="1087541" cy="6539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/>
              <a:endParaRPr lang="es-PE" sz="2000"/>
            </a:p>
          </p:txBody>
        </p:sp>
        <p:sp>
          <p:nvSpPr>
            <p:cNvPr id="7" name="Rectángulo: esquinas redondeadas 12">
              <a:extLst>
                <a:ext uri="{FF2B5EF4-FFF2-40B4-BE49-F238E27FC236}">
                  <a16:creationId xmlns:a16="http://schemas.microsoft.com/office/drawing/2014/main" id="{5E5C8A1B-AC0F-8E03-755C-6033AD283CAA}"/>
                </a:ext>
              </a:extLst>
            </p:cNvPr>
            <p:cNvSpPr txBox="1"/>
            <p:nvPr/>
          </p:nvSpPr>
          <p:spPr>
            <a:xfrm>
              <a:off x="7008477" y="1177557"/>
              <a:ext cx="1087541" cy="4355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45720" numCol="1" spcCol="1270" anchor="t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sz="1400" b="1" kern="1200" dirty="0"/>
                <a:t>Documentación y Gestión del Conocimiento</a:t>
              </a:r>
              <a:r>
                <a:rPr lang="es-PE" sz="1400" kern="1200" dirty="0"/>
                <a:t> </a:t>
              </a: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CFE7E67F-FC8F-79C2-A367-9C3C0E2ABD9A}"/>
              </a:ext>
            </a:extLst>
          </p:cNvPr>
          <p:cNvSpPr txBox="1"/>
          <p:nvPr/>
        </p:nvSpPr>
        <p:spPr>
          <a:xfrm>
            <a:off x="7650746" y="219723"/>
            <a:ext cx="4337297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pPr algn="l"/>
            <a:r>
              <a:rPr lang="es-PE" dirty="0"/>
              <a:t>Analizar código y generar documentación técnica detallada.</a:t>
            </a:r>
          </a:p>
          <a:p>
            <a:pPr algn="l"/>
            <a:r>
              <a:rPr lang="es-PE" dirty="0"/>
              <a:t>Creación de registro de conocimiento que asegura una futura modernización más fácil y eficiente.</a:t>
            </a: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D17EFDDA-4C5F-80B2-C790-CF52A6AD46E8}"/>
              </a:ext>
            </a:extLst>
          </p:cNvPr>
          <p:cNvGrpSpPr/>
          <p:nvPr/>
        </p:nvGrpSpPr>
        <p:grpSpPr>
          <a:xfrm>
            <a:off x="4507548" y="5851276"/>
            <a:ext cx="1440003" cy="907980"/>
            <a:chOff x="1761493" y="1112767"/>
            <a:chExt cx="1087543" cy="653909"/>
          </a:xfrm>
        </p:grpSpPr>
        <p:sp>
          <p:nvSpPr>
            <p:cNvPr id="43" name="Rectángulo: esquinas redondeadas 42">
              <a:extLst>
                <a:ext uri="{FF2B5EF4-FFF2-40B4-BE49-F238E27FC236}">
                  <a16:creationId xmlns:a16="http://schemas.microsoft.com/office/drawing/2014/main" id="{46CF5694-9428-0CE1-3933-6B9F05CBFEC7}"/>
                </a:ext>
              </a:extLst>
            </p:cNvPr>
            <p:cNvSpPr/>
            <p:nvPr/>
          </p:nvSpPr>
          <p:spPr>
            <a:xfrm>
              <a:off x="1761495" y="1112767"/>
              <a:ext cx="1087541" cy="6539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/>
              <a:endParaRPr lang="es-PE" sz="2000"/>
            </a:p>
          </p:txBody>
        </p:sp>
        <p:sp>
          <p:nvSpPr>
            <p:cNvPr id="44" name="Rectángulo: esquinas redondeadas 6">
              <a:extLst>
                <a:ext uri="{FF2B5EF4-FFF2-40B4-BE49-F238E27FC236}">
                  <a16:creationId xmlns:a16="http://schemas.microsoft.com/office/drawing/2014/main" id="{1006FDB9-56AD-CBFD-69C6-8A2F210EFC8B}"/>
                </a:ext>
              </a:extLst>
            </p:cNvPr>
            <p:cNvSpPr txBox="1"/>
            <p:nvPr/>
          </p:nvSpPr>
          <p:spPr>
            <a:xfrm>
              <a:off x="1761493" y="1189493"/>
              <a:ext cx="1087541" cy="4355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45720" numCol="1" spcCol="1270" anchor="t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sz="1400" b="1" kern="1200" dirty="0"/>
                <a:t>Aceleración del Desarrollo y Despliegue</a:t>
              </a:r>
              <a:endParaRPr lang="es-PE" sz="1400" kern="1200" dirty="0"/>
            </a:p>
          </p:txBody>
        </p:sp>
      </p:grpSp>
      <p:sp>
        <p:nvSpPr>
          <p:cNvPr id="344" name="CuadroTexto 343">
            <a:extLst>
              <a:ext uri="{FF2B5EF4-FFF2-40B4-BE49-F238E27FC236}">
                <a16:creationId xmlns:a16="http://schemas.microsoft.com/office/drawing/2014/main" id="{B089DF97-B93C-6D9C-D9B0-87D016002F34}"/>
              </a:ext>
            </a:extLst>
          </p:cNvPr>
          <p:cNvSpPr txBox="1"/>
          <p:nvPr/>
        </p:nvSpPr>
        <p:spPr>
          <a:xfrm>
            <a:off x="-950494" y="5924804"/>
            <a:ext cx="5410356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s-PE" dirty="0"/>
              <a:t>Generar código repetitivo</a:t>
            </a:r>
          </a:p>
          <a:p>
            <a:r>
              <a:rPr lang="es-PE" dirty="0"/>
              <a:t>Refactorizar secciones completas de la aplicación</a:t>
            </a:r>
          </a:p>
          <a:p>
            <a:r>
              <a:rPr lang="es-PE" dirty="0"/>
              <a:t>Acelerando el proceso de reescritura</a:t>
            </a:r>
          </a:p>
          <a:p>
            <a:r>
              <a:rPr lang="es-PE" dirty="0"/>
              <a:t>Automatización de los procesos de CI/CD</a:t>
            </a:r>
          </a:p>
        </p:txBody>
      </p:sp>
      <p:grpSp>
        <p:nvGrpSpPr>
          <p:cNvPr id="48" name="Grupo 47">
            <a:extLst>
              <a:ext uri="{FF2B5EF4-FFF2-40B4-BE49-F238E27FC236}">
                <a16:creationId xmlns:a16="http://schemas.microsoft.com/office/drawing/2014/main" id="{95F13BC6-40F5-E456-5990-510E0D551E9D}"/>
              </a:ext>
            </a:extLst>
          </p:cNvPr>
          <p:cNvGrpSpPr/>
          <p:nvPr/>
        </p:nvGrpSpPr>
        <p:grpSpPr>
          <a:xfrm>
            <a:off x="6177212" y="5838076"/>
            <a:ext cx="1452539" cy="907980"/>
            <a:chOff x="5245755" y="1112767"/>
            <a:chExt cx="1097011" cy="653909"/>
          </a:xfrm>
        </p:grpSpPr>
        <p:sp>
          <p:nvSpPr>
            <p:cNvPr id="49" name="Rectángulo: esquinas redondeadas 48">
              <a:extLst>
                <a:ext uri="{FF2B5EF4-FFF2-40B4-BE49-F238E27FC236}">
                  <a16:creationId xmlns:a16="http://schemas.microsoft.com/office/drawing/2014/main" id="{4FCC3562-14BD-B2B1-9FA9-BDD750256EEE}"/>
                </a:ext>
              </a:extLst>
            </p:cNvPr>
            <p:cNvSpPr/>
            <p:nvPr/>
          </p:nvSpPr>
          <p:spPr>
            <a:xfrm>
              <a:off x="5255225" y="1112767"/>
              <a:ext cx="1087541" cy="6539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/>
              <a:endParaRPr lang="es-PE" sz="2000"/>
            </a:p>
          </p:txBody>
        </p:sp>
        <p:sp>
          <p:nvSpPr>
            <p:cNvPr id="50" name="Rectángulo: esquinas redondeadas 10">
              <a:extLst>
                <a:ext uri="{FF2B5EF4-FFF2-40B4-BE49-F238E27FC236}">
                  <a16:creationId xmlns:a16="http://schemas.microsoft.com/office/drawing/2014/main" id="{9D6894F6-90EB-B5A1-A445-2E02522B2821}"/>
                </a:ext>
              </a:extLst>
            </p:cNvPr>
            <p:cNvSpPr txBox="1"/>
            <p:nvPr/>
          </p:nvSpPr>
          <p:spPr>
            <a:xfrm>
              <a:off x="5245755" y="1157185"/>
              <a:ext cx="1087541" cy="4355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45720" numCol="1" spcCol="1270" anchor="t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sz="1400" b="1" kern="1200" dirty="0"/>
                <a:t>Seguridad Continua (</a:t>
              </a:r>
              <a:r>
                <a:rPr lang="es-PE" sz="1400" b="1" kern="1200" dirty="0" err="1"/>
                <a:t>DevSecOps</a:t>
              </a:r>
              <a:r>
                <a:rPr lang="es-PE" sz="1400" b="1" kern="1200" dirty="0"/>
                <a:t>)</a:t>
              </a:r>
              <a:r>
                <a:rPr lang="es-PE" sz="1400" kern="1200" dirty="0"/>
                <a:t> </a:t>
              </a:r>
            </a:p>
          </p:txBody>
        </p:sp>
      </p:grpSp>
      <p:sp>
        <p:nvSpPr>
          <p:cNvPr id="348" name="CuadroTexto 347">
            <a:extLst>
              <a:ext uri="{FF2B5EF4-FFF2-40B4-BE49-F238E27FC236}">
                <a16:creationId xmlns:a16="http://schemas.microsoft.com/office/drawing/2014/main" id="{78D0E9CB-D035-7956-E99A-35DAC912131F}"/>
              </a:ext>
            </a:extLst>
          </p:cNvPr>
          <p:cNvSpPr txBox="1"/>
          <p:nvPr/>
        </p:nvSpPr>
        <p:spPr>
          <a:xfrm>
            <a:off x="7642290" y="6030579"/>
            <a:ext cx="454971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PE"/>
            </a:defPPr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pPr algn="l"/>
            <a:r>
              <a:rPr lang="es-PE" dirty="0"/>
              <a:t>Integrada en el ciclo de vida de SW, análisis de seguridad continua.</a:t>
            </a:r>
          </a:p>
          <a:p>
            <a:pPr algn="l"/>
            <a:r>
              <a:rPr lang="es-PE" dirty="0"/>
              <a:t>Detección de vulnerabilidades de código.</a:t>
            </a:r>
          </a:p>
          <a:p>
            <a:pPr algn="l"/>
            <a:r>
              <a:rPr lang="es-PE" dirty="0"/>
              <a:t>Alerta y corrección de vulnerabilidades en el nuevo código.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DDA2B21-40CD-663C-D3B4-2D546CE02A9D}"/>
              </a:ext>
            </a:extLst>
          </p:cNvPr>
          <p:cNvGrpSpPr/>
          <p:nvPr/>
        </p:nvGrpSpPr>
        <p:grpSpPr>
          <a:xfrm>
            <a:off x="500366" y="1837724"/>
            <a:ext cx="1440000" cy="907980"/>
            <a:chOff x="8748956" y="1112767"/>
            <a:chExt cx="1087541" cy="653909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07260894-4A48-932D-999F-ACD5EF6125E5}"/>
                </a:ext>
              </a:extLst>
            </p:cNvPr>
            <p:cNvSpPr/>
            <p:nvPr/>
          </p:nvSpPr>
          <p:spPr>
            <a:xfrm>
              <a:off x="8748956" y="1112767"/>
              <a:ext cx="1087541" cy="6539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/>
              <a:endParaRPr lang="es-PE" sz="2000"/>
            </a:p>
          </p:txBody>
        </p:sp>
        <p:sp>
          <p:nvSpPr>
            <p:cNvPr id="11" name="Rectángulo: esquinas redondeadas 14">
              <a:extLst>
                <a:ext uri="{FF2B5EF4-FFF2-40B4-BE49-F238E27FC236}">
                  <a16:creationId xmlns:a16="http://schemas.microsoft.com/office/drawing/2014/main" id="{62BBDE10-D356-B82A-BF17-44203F6BF8D1}"/>
                </a:ext>
              </a:extLst>
            </p:cNvPr>
            <p:cNvSpPr txBox="1"/>
            <p:nvPr/>
          </p:nvSpPr>
          <p:spPr>
            <a:xfrm>
              <a:off x="8748956" y="1112767"/>
              <a:ext cx="1087541" cy="6539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sz="1400" b="1" kern="1200" dirty="0"/>
                <a:t>Nuevas Capacidades de Negocio</a:t>
              </a:r>
              <a:endParaRPr lang="es-PE" sz="1400" kern="1200" dirty="0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10C878B-47D4-3A4F-0B3C-59D011238A02}"/>
              </a:ext>
            </a:extLst>
          </p:cNvPr>
          <p:cNvSpPr txBox="1"/>
          <p:nvPr/>
        </p:nvSpPr>
        <p:spPr>
          <a:xfrm>
            <a:off x="500366" y="2791276"/>
            <a:ext cx="2038900" cy="21236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pPr algn="l"/>
            <a:r>
              <a:rPr lang="es-PE" dirty="0"/>
              <a:t>Una arquitectura modernizada para integrar analítica de datos avanzada y el Machine </a:t>
            </a:r>
            <a:r>
              <a:rPr lang="es-PE" dirty="0" err="1"/>
              <a:t>Learning</a:t>
            </a:r>
            <a:r>
              <a:rPr lang="es-PE" dirty="0"/>
              <a:t>.</a:t>
            </a:r>
          </a:p>
          <a:p>
            <a:pPr algn="l"/>
            <a:endParaRPr lang="es-PE" dirty="0"/>
          </a:p>
          <a:p>
            <a:pPr algn="l"/>
            <a:r>
              <a:rPr lang="es-PE" dirty="0"/>
              <a:t>Organización basada en </a:t>
            </a:r>
            <a:r>
              <a:rPr lang="es-PE" dirty="0" err="1"/>
              <a:t>insights</a:t>
            </a:r>
            <a:r>
              <a:rPr lang="es-PE" dirty="0"/>
              <a:t> más profundos y comunicarse de manera más efectiva con los clientes.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E5FD988F-D25E-0A96-C64C-C280501323C6}"/>
              </a:ext>
            </a:extLst>
          </p:cNvPr>
          <p:cNvGrpSpPr/>
          <p:nvPr/>
        </p:nvGrpSpPr>
        <p:grpSpPr>
          <a:xfrm>
            <a:off x="10040031" y="1917963"/>
            <a:ext cx="1440000" cy="907981"/>
            <a:chOff x="10495821" y="1112766"/>
            <a:chExt cx="1087541" cy="653910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7D0DFCD1-D99D-8483-87B1-A18977AE7A46}"/>
                </a:ext>
              </a:extLst>
            </p:cNvPr>
            <p:cNvSpPr/>
            <p:nvPr/>
          </p:nvSpPr>
          <p:spPr>
            <a:xfrm>
              <a:off x="10495821" y="1112767"/>
              <a:ext cx="1087541" cy="6539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/>
              <a:endParaRPr lang="es-PE" sz="2000"/>
            </a:p>
          </p:txBody>
        </p:sp>
        <p:sp>
          <p:nvSpPr>
            <p:cNvPr id="16" name="Rectángulo: esquinas redondeadas 16">
              <a:extLst>
                <a:ext uri="{FF2B5EF4-FFF2-40B4-BE49-F238E27FC236}">
                  <a16:creationId xmlns:a16="http://schemas.microsoft.com/office/drawing/2014/main" id="{447AB747-6F00-ACFE-B0F3-2795581FF2BB}"/>
                </a:ext>
              </a:extLst>
            </p:cNvPr>
            <p:cNvSpPr txBox="1"/>
            <p:nvPr/>
          </p:nvSpPr>
          <p:spPr>
            <a:xfrm>
              <a:off x="10495821" y="1112766"/>
              <a:ext cx="1087541" cy="6539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sz="1400" b="1" kern="1200" dirty="0"/>
                <a:t>Automatización de Procesos </a:t>
              </a:r>
              <a:r>
                <a:rPr lang="es-PE" sz="1400" b="1" kern="1200" dirty="0" err="1"/>
                <a:t>Batch</a:t>
              </a:r>
              <a:endParaRPr lang="es-PE" sz="1400" b="1" kern="1200" dirty="0"/>
            </a:p>
          </p:txBody>
        </p:sp>
      </p:grp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9876DC82-624E-D0CE-9638-DD5A173672D6}"/>
              </a:ext>
            </a:extLst>
          </p:cNvPr>
          <p:cNvSpPr txBox="1">
            <a:spLocks/>
          </p:cNvSpPr>
          <p:nvPr/>
        </p:nvSpPr>
        <p:spPr>
          <a:xfrm>
            <a:off x="9917145" y="3068275"/>
            <a:ext cx="1859200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171450" indent="-171450">
              <a:buFont typeface="Arial" panose="020B0604020202020204" pitchFamily="34" charset="0"/>
              <a:buChar char="•"/>
              <a:defRPr sz="1200"/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dirty="0"/>
              <a:t>Transforma procesos manuales en flujos de trabajo inteligentes y orquestados.</a:t>
            </a:r>
          </a:p>
          <a:p>
            <a:endParaRPr lang="es-PE" dirty="0"/>
          </a:p>
          <a:p>
            <a:r>
              <a:rPr lang="es-PE" dirty="0"/>
              <a:t>Optimiza la eficiencia y reducir el riesgo de errores humanos.</a:t>
            </a:r>
          </a:p>
        </p:txBody>
      </p:sp>
    </p:spTree>
    <p:extLst>
      <p:ext uri="{BB962C8B-B14F-4D97-AF65-F5344CB8AC3E}">
        <p14:creationId xmlns:p14="http://schemas.microsoft.com/office/powerpoint/2010/main" val="72702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Paleta TIVI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0024"/>
      </a:accent1>
      <a:accent2>
        <a:srgbClr val="990017"/>
      </a:accent2>
      <a:accent3>
        <a:srgbClr val="FF0D4D"/>
      </a:accent3>
      <a:accent4>
        <a:srgbClr val="454D54"/>
      </a:accent4>
      <a:accent5>
        <a:srgbClr val="92A2AE"/>
      </a:accent5>
      <a:accent6>
        <a:srgbClr val="FFFFFF"/>
      </a:accent6>
      <a:hlink>
        <a:srgbClr val="000000"/>
      </a:hlink>
      <a:folHlink>
        <a:srgbClr val="26262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8213</TotalTime>
  <Words>1066</Words>
  <Application>Microsoft Office PowerPoint</Application>
  <PresentationFormat>Panorámica</PresentationFormat>
  <Paragraphs>244</Paragraphs>
  <Slides>18</Slides>
  <Notes>12</Notes>
  <HiddenSlides>0</HiddenSlides>
  <MMClips>3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Google Sans Text</vt:lpstr>
      <vt:lpstr>Montserrat</vt:lpstr>
      <vt:lpstr>Montserrat Medium</vt:lpstr>
      <vt:lpstr>Montserrat SemiBold</vt:lpstr>
      <vt:lpstr>Poppins</vt:lpstr>
      <vt:lpstr>Symbol</vt:lpstr>
      <vt:lpstr>Titillium Web</vt:lpstr>
      <vt:lpstr>Titillium Web Light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Pablo de Jesus Prieto Oyarce</dc:creator>
  <cp:lastModifiedBy>Maximiliano Enrique Silva Castillo</cp:lastModifiedBy>
  <cp:revision>7</cp:revision>
  <dcterms:created xsi:type="dcterms:W3CDTF">2025-08-12T17:17:07Z</dcterms:created>
  <dcterms:modified xsi:type="dcterms:W3CDTF">2025-08-21T11:54:18Z</dcterms:modified>
</cp:coreProperties>
</file>